
<file path=[Content_Types].xml><?xml version="1.0" encoding="utf-8"?>
<Types xmlns="http://schemas.openxmlformats.org/package/2006/content-types">
  <Default Extension="png" ContentType="image/png"/>
  <Default Extension="bin" ContentType="application/vnd.openxmlformats-officedocument.oleObject"/>
  <Default Extension="jfif" ContentType="image/jpe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4"/>
  </p:notesMasterIdLst>
  <p:sldIdLst>
    <p:sldId id="315" r:id="rId5"/>
    <p:sldId id="414" r:id="rId6"/>
    <p:sldId id="427" r:id="rId7"/>
    <p:sldId id="428" r:id="rId8"/>
    <p:sldId id="429" r:id="rId9"/>
    <p:sldId id="430" r:id="rId10"/>
    <p:sldId id="431" r:id="rId11"/>
    <p:sldId id="432" r:id="rId12"/>
    <p:sldId id="433" r:id="rId13"/>
    <p:sldId id="434" r:id="rId14"/>
    <p:sldId id="388" r:id="rId15"/>
    <p:sldId id="408" r:id="rId16"/>
    <p:sldId id="409" r:id="rId17"/>
    <p:sldId id="412" r:id="rId18"/>
    <p:sldId id="413" r:id="rId19"/>
    <p:sldId id="403" r:id="rId20"/>
    <p:sldId id="389" r:id="rId21"/>
    <p:sldId id="397" r:id="rId22"/>
    <p:sldId id="402" r:id="rId23"/>
    <p:sldId id="435" r:id="rId24"/>
    <p:sldId id="438" r:id="rId25"/>
    <p:sldId id="436" r:id="rId26"/>
    <p:sldId id="437" r:id="rId27"/>
    <p:sldId id="439" r:id="rId28"/>
    <p:sldId id="440" r:id="rId29"/>
    <p:sldId id="441" r:id="rId30"/>
    <p:sldId id="442" r:id="rId31"/>
    <p:sldId id="353" r:id="rId32"/>
    <p:sldId id="347" r:id="rId33"/>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5pPr>
    <a:lvl6pPr marL="2286000" algn="l" defTabSz="914400" rtl="0" eaLnBrk="1" latinLnBrk="0" hangingPunct="1">
      <a:defRPr kern="1200">
        <a:solidFill>
          <a:schemeClr val="tx1"/>
        </a:solidFill>
        <a:latin typeface="Gill Sans MT" panose="020B0502020104020203" pitchFamily="34" charset="0"/>
        <a:ea typeface="+mn-ea"/>
        <a:cs typeface="+mn-cs"/>
      </a:defRPr>
    </a:lvl6pPr>
    <a:lvl7pPr marL="2743200" algn="l" defTabSz="914400" rtl="0" eaLnBrk="1" latinLnBrk="0" hangingPunct="1">
      <a:defRPr kern="1200">
        <a:solidFill>
          <a:schemeClr val="tx1"/>
        </a:solidFill>
        <a:latin typeface="Gill Sans MT" panose="020B0502020104020203" pitchFamily="34" charset="0"/>
        <a:ea typeface="+mn-ea"/>
        <a:cs typeface="+mn-cs"/>
      </a:defRPr>
    </a:lvl7pPr>
    <a:lvl8pPr marL="3200400" algn="l" defTabSz="914400" rtl="0" eaLnBrk="1" latinLnBrk="0" hangingPunct="1">
      <a:defRPr kern="1200">
        <a:solidFill>
          <a:schemeClr val="tx1"/>
        </a:solidFill>
        <a:latin typeface="Gill Sans MT" panose="020B0502020104020203" pitchFamily="34" charset="0"/>
        <a:ea typeface="+mn-ea"/>
        <a:cs typeface="+mn-cs"/>
      </a:defRPr>
    </a:lvl8pPr>
    <a:lvl9pPr marL="3657600" algn="l" defTabSz="914400" rtl="0" eaLnBrk="1" latinLnBrk="0" hangingPunct="1">
      <a:defRPr kern="1200">
        <a:solidFill>
          <a:schemeClr val="tx1"/>
        </a:solidFill>
        <a:latin typeface="Gill Sans MT" panose="020B0502020104020203" pitchFamily="34" charset="0"/>
        <a:ea typeface="+mn-ea"/>
        <a:cs typeface="+mn-cs"/>
      </a:defRPr>
    </a:lvl9pPr>
  </p:defaultTextStyle>
  <p:extLst>
    <p:ext uri="{EFAFB233-063F-42B5-8137-9DF3F51BA10A}">
      <p15:sldGuideLst xmlns:p15="http://schemas.microsoft.com/office/powerpoint/2012/main">
        <p15:guide id="1" pos="7401">
          <p15:clr>
            <a:srgbClr val="A4A3A4"/>
          </p15:clr>
        </p15:guide>
        <p15:guide id="2" orient="horz" pos="417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a Radini" initials="RR" lastIdx="1" clrIdx="0">
    <p:extLst>
      <p:ext uri="{19B8F6BF-5375-455C-9EA6-DF929625EA0E}">
        <p15:presenceInfo xmlns:p15="http://schemas.microsoft.com/office/powerpoint/2012/main" userId="S::radini@istat.it::7d25cf42-785d-4e77-b32e-cb8e020b9c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2A2A"/>
    <a:srgbClr val="199CFF"/>
    <a:srgbClr val="0CE4CF"/>
    <a:srgbClr val="79FFB6"/>
    <a:srgbClr val="2BF57D"/>
    <a:srgbClr val="7B7C7E"/>
    <a:srgbClr val="932338"/>
    <a:srgbClr val="6364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2833802-FEF1-4C79-8D5D-14CF1EAF98D9}" styleName="Stile chiaro 2 - Color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Stile chiaro 2 - Colore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0A1B5D5-9B99-4C35-A422-299274C87663}" styleName="Stile medio 1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Stile chi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80759" autoAdjust="0"/>
  </p:normalViewPr>
  <p:slideViewPr>
    <p:cSldViewPr snapToGrid="0" showGuides="1">
      <p:cViewPr varScale="1">
        <p:scale>
          <a:sx n="55" d="100"/>
          <a:sy n="55" d="100"/>
        </p:scale>
        <p:origin x="1208" y="68"/>
      </p:cViewPr>
      <p:guideLst>
        <p:guide pos="7401"/>
        <p:guide orient="horz" pos="4178"/>
      </p:guideLst>
    </p:cSldViewPr>
  </p:slideViewPr>
  <p:outlineViewPr>
    <p:cViewPr>
      <p:scale>
        <a:sx n="33" d="100"/>
        <a:sy n="33" d="100"/>
      </p:scale>
      <p:origin x="0" y="0"/>
    </p:cViewPr>
  </p:outlineViewPr>
  <p:notesTextViewPr>
    <p:cViewPr>
      <p:scale>
        <a:sx n="1" d="1"/>
        <a:sy n="1" d="1"/>
      </p:scale>
      <p:origin x="0" y="0"/>
    </p:cViewPr>
  </p:notesTextViewPr>
  <p:gridSpacing cx="54000" cy="54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C5F835E2-227D-43BA-B3A5-E9E433264387}" type="datetimeFigureOut">
              <a:rPr lang="en-US"/>
              <a:pPr>
                <a:defRPr/>
              </a:pPr>
              <a:t>11/12/2025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F5F5882C-B867-4FE7-97C9-87FBF93DC802}" type="slidenum">
              <a:rPr lang="en-US"/>
              <a:pPr>
                <a:defRPr/>
              </a:pPr>
              <a:t>‹N›</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a:defRPr/>
            </a:pPr>
            <a:fld id="{F5F5882C-B867-4FE7-97C9-87FBF93DC802}" type="slidenum">
              <a:rPr lang="en-US" smtClean="0"/>
              <a:pPr>
                <a:defRPr/>
              </a:pPr>
              <a:t>1</a:t>
            </a:fld>
            <a:endParaRPr lang="en-US"/>
          </a:p>
        </p:txBody>
      </p:sp>
    </p:spTree>
    <p:extLst>
      <p:ext uri="{BB962C8B-B14F-4D97-AF65-F5344CB8AC3E}">
        <p14:creationId xmlns:p14="http://schemas.microsoft.com/office/powerpoint/2010/main" val="1551164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10</a:t>
            </a:fld>
            <a:endParaRPr lang="en-US"/>
          </a:p>
        </p:txBody>
      </p:sp>
    </p:spTree>
    <p:extLst>
      <p:ext uri="{BB962C8B-B14F-4D97-AF65-F5344CB8AC3E}">
        <p14:creationId xmlns:p14="http://schemas.microsoft.com/office/powerpoint/2010/main" val="1929096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11</a:t>
            </a:fld>
            <a:endParaRPr lang="en-US"/>
          </a:p>
        </p:txBody>
      </p:sp>
    </p:spTree>
    <p:extLst>
      <p:ext uri="{BB962C8B-B14F-4D97-AF65-F5344CB8AC3E}">
        <p14:creationId xmlns:p14="http://schemas.microsoft.com/office/powerpoint/2010/main" val="3716438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12</a:t>
            </a:fld>
            <a:endParaRPr lang="en-US"/>
          </a:p>
        </p:txBody>
      </p:sp>
    </p:spTree>
    <p:extLst>
      <p:ext uri="{BB962C8B-B14F-4D97-AF65-F5344CB8AC3E}">
        <p14:creationId xmlns:p14="http://schemas.microsoft.com/office/powerpoint/2010/main" val="217071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13</a:t>
            </a:fld>
            <a:endParaRPr lang="en-US"/>
          </a:p>
        </p:txBody>
      </p:sp>
    </p:spTree>
    <p:extLst>
      <p:ext uri="{BB962C8B-B14F-4D97-AF65-F5344CB8AC3E}">
        <p14:creationId xmlns:p14="http://schemas.microsoft.com/office/powerpoint/2010/main" val="227334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14</a:t>
            </a:fld>
            <a:endParaRPr lang="en-US"/>
          </a:p>
        </p:txBody>
      </p:sp>
    </p:spTree>
    <p:extLst>
      <p:ext uri="{BB962C8B-B14F-4D97-AF65-F5344CB8AC3E}">
        <p14:creationId xmlns:p14="http://schemas.microsoft.com/office/powerpoint/2010/main" val="590377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15</a:t>
            </a:fld>
            <a:endParaRPr lang="en-US"/>
          </a:p>
        </p:txBody>
      </p:sp>
    </p:spTree>
    <p:extLst>
      <p:ext uri="{BB962C8B-B14F-4D97-AF65-F5344CB8AC3E}">
        <p14:creationId xmlns:p14="http://schemas.microsoft.com/office/powerpoint/2010/main" val="3296014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16</a:t>
            </a:fld>
            <a:endParaRPr lang="en-US"/>
          </a:p>
        </p:txBody>
      </p:sp>
    </p:spTree>
    <p:extLst>
      <p:ext uri="{BB962C8B-B14F-4D97-AF65-F5344CB8AC3E}">
        <p14:creationId xmlns:p14="http://schemas.microsoft.com/office/powerpoint/2010/main" val="1207265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17</a:t>
            </a:fld>
            <a:endParaRPr lang="en-US"/>
          </a:p>
        </p:txBody>
      </p:sp>
    </p:spTree>
    <p:extLst>
      <p:ext uri="{BB962C8B-B14F-4D97-AF65-F5344CB8AC3E}">
        <p14:creationId xmlns:p14="http://schemas.microsoft.com/office/powerpoint/2010/main" val="1265296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C74F-A046-EB0F-A0AF-920ADADB66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68C6AF-8AD7-96A0-F79B-11F03C5D3C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DDCC55C-6C80-3572-B454-43EE0CBCD3F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968E5E0-B9AB-34A1-806F-AE4696141D3F}"/>
              </a:ext>
            </a:extLst>
          </p:cNvPr>
          <p:cNvSpPr>
            <a:spLocks noGrp="1"/>
          </p:cNvSpPr>
          <p:nvPr>
            <p:ph type="sldNum" sz="quarter" idx="5"/>
          </p:nvPr>
        </p:nvSpPr>
        <p:spPr/>
        <p:txBody>
          <a:bodyPr/>
          <a:lstStyle/>
          <a:p>
            <a:pPr>
              <a:defRPr/>
            </a:pPr>
            <a:fld id="{F5F5882C-B867-4FE7-97C9-87FBF93DC802}" type="slidenum">
              <a:rPr lang="en-US" smtClean="0"/>
              <a:pPr>
                <a:defRPr/>
              </a:pPr>
              <a:t>18</a:t>
            </a:fld>
            <a:endParaRPr lang="en-US"/>
          </a:p>
        </p:txBody>
      </p:sp>
    </p:spTree>
    <p:extLst>
      <p:ext uri="{BB962C8B-B14F-4D97-AF65-F5344CB8AC3E}">
        <p14:creationId xmlns:p14="http://schemas.microsoft.com/office/powerpoint/2010/main" val="962507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E454-2A8F-1873-1725-5EEBD5561A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775818-5F14-B6B1-1F04-D02182165E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377A1A-4A99-EB81-9CB9-E4DCE8D9DEC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E467D40-BF2C-FE16-6316-02A822C38C05}"/>
              </a:ext>
            </a:extLst>
          </p:cNvPr>
          <p:cNvSpPr>
            <a:spLocks noGrp="1"/>
          </p:cNvSpPr>
          <p:nvPr>
            <p:ph type="sldNum" sz="quarter" idx="5"/>
          </p:nvPr>
        </p:nvSpPr>
        <p:spPr/>
        <p:txBody>
          <a:bodyPr/>
          <a:lstStyle/>
          <a:p>
            <a:pPr>
              <a:defRPr/>
            </a:pPr>
            <a:fld id="{F5F5882C-B867-4FE7-97C9-87FBF93DC802}" type="slidenum">
              <a:rPr lang="en-US" smtClean="0"/>
              <a:pPr>
                <a:defRPr/>
              </a:pPr>
              <a:t>19</a:t>
            </a:fld>
            <a:endParaRPr lang="en-US"/>
          </a:p>
        </p:txBody>
      </p:sp>
    </p:spTree>
    <p:extLst>
      <p:ext uri="{BB962C8B-B14F-4D97-AF65-F5344CB8AC3E}">
        <p14:creationId xmlns:p14="http://schemas.microsoft.com/office/powerpoint/2010/main" val="1989503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2</a:t>
            </a:fld>
            <a:endParaRPr lang="en-US"/>
          </a:p>
        </p:txBody>
      </p:sp>
    </p:spTree>
    <p:extLst>
      <p:ext uri="{BB962C8B-B14F-4D97-AF65-F5344CB8AC3E}">
        <p14:creationId xmlns:p14="http://schemas.microsoft.com/office/powerpoint/2010/main" val="1181705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E454-2A8F-1873-1725-5EEBD5561A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775818-5F14-B6B1-1F04-D02182165E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377A1A-4A99-EB81-9CB9-E4DCE8D9DEC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E467D40-BF2C-FE16-6316-02A822C38C05}"/>
              </a:ext>
            </a:extLst>
          </p:cNvPr>
          <p:cNvSpPr>
            <a:spLocks noGrp="1"/>
          </p:cNvSpPr>
          <p:nvPr>
            <p:ph type="sldNum" sz="quarter" idx="5"/>
          </p:nvPr>
        </p:nvSpPr>
        <p:spPr/>
        <p:txBody>
          <a:bodyPr/>
          <a:lstStyle/>
          <a:p>
            <a:pPr>
              <a:defRPr/>
            </a:pPr>
            <a:fld id="{F5F5882C-B867-4FE7-97C9-87FBF93DC802}" type="slidenum">
              <a:rPr lang="en-US" smtClean="0"/>
              <a:pPr>
                <a:defRPr/>
              </a:pPr>
              <a:t>20</a:t>
            </a:fld>
            <a:endParaRPr lang="en-US"/>
          </a:p>
        </p:txBody>
      </p:sp>
    </p:spTree>
    <p:extLst>
      <p:ext uri="{BB962C8B-B14F-4D97-AF65-F5344CB8AC3E}">
        <p14:creationId xmlns:p14="http://schemas.microsoft.com/office/powerpoint/2010/main" val="2880489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E454-2A8F-1873-1725-5EEBD5561A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775818-5F14-B6B1-1F04-D02182165E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377A1A-4A99-EB81-9CB9-E4DCE8D9DEC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E467D40-BF2C-FE16-6316-02A822C38C05}"/>
              </a:ext>
            </a:extLst>
          </p:cNvPr>
          <p:cNvSpPr>
            <a:spLocks noGrp="1"/>
          </p:cNvSpPr>
          <p:nvPr>
            <p:ph type="sldNum" sz="quarter" idx="5"/>
          </p:nvPr>
        </p:nvSpPr>
        <p:spPr/>
        <p:txBody>
          <a:bodyPr/>
          <a:lstStyle/>
          <a:p>
            <a:pPr>
              <a:defRPr/>
            </a:pPr>
            <a:fld id="{F5F5882C-B867-4FE7-97C9-87FBF93DC802}" type="slidenum">
              <a:rPr lang="en-US" smtClean="0"/>
              <a:pPr>
                <a:defRPr/>
              </a:pPr>
              <a:t>21</a:t>
            </a:fld>
            <a:endParaRPr lang="en-US"/>
          </a:p>
        </p:txBody>
      </p:sp>
    </p:spTree>
    <p:extLst>
      <p:ext uri="{BB962C8B-B14F-4D97-AF65-F5344CB8AC3E}">
        <p14:creationId xmlns:p14="http://schemas.microsoft.com/office/powerpoint/2010/main" val="3096489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E454-2A8F-1873-1725-5EEBD5561A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775818-5F14-B6B1-1F04-D02182165E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377A1A-4A99-EB81-9CB9-E4DCE8D9DEC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E467D40-BF2C-FE16-6316-02A822C38C05}"/>
              </a:ext>
            </a:extLst>
          </p:cNvPr>
          <p:cNvSpPr>
            <a:spLocks noGrp="1"/>
          </p:cNvSpPr>
          <p:nvPr>
            <p:ph type="sldNum" sz="quarter" idx="5"/>
          </p:nvPr>
        </p:nvSpPr>
        <p:spPr/>
        <p:txBody>
          <a:bodyPr/>
          <a:lstStyle/>
          <a:p>
            <a:pPr>
              <a:defRPr/>
            </a:pPr>
            <a:fld id="{F5F5882C-B867-4FE7-97C9-87FBF93DC802}" type="slidenum">
              <a:rPr lang="en-US" smtClean="0"/>
              <a:pPr>
                <a:defRPr/>
              </a:pPr>
              <a:t>22</a:t>
            </a:fld>
            <a:endParaRPr lang="en-US"/>
          </a:p>
        </p:txBody>
      </p:sp>
    </p:spTree>
    <p:extLst>
      <p:ext uri="{BB962C8B-B14F-4D97-AF65-F5344CB8AC3E}">
        <p14:creationId xmlns:p14="http://schemas.microsoft.com/office/powerpoint/2010/main" val="2651096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E454-2A8F-1873-1725-5EEBD5561A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775818-5F14-B6B1-1F04-D02182165E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377A1A-4A99-EB81-9CB9-E4DCE8D9DEC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E467D40-BF2C-FE16-6316-02A822C38C05}"/>
              </a:ext>
            </a:extLst>
          </p:cNvPr>
          <p:cNvSpPr>
            <a:spLocks noGrp="1"/>
          </p:cNvSpPr>
          <p:nvPr>
            <p:ph type="sldNum" sz="quarter" idx="5"/>
          </p:nvPr>
        </p:nvSpPr>
        <p:spPr/>
        <p:txBody>
          <a:bodyPr/>
          <a:lstStyle/>
          <a:p>
            <a:pPr>
              <a:defRPr/>
            </a:pPr>
            <a:fld id="{F5F5882C-B867-4FE7-97C9-87FBF93DC802}" type="slidenum">
              <a:rPr lang="en-US" smtClean="0"/>
              <a:pPr>
                <a:defRPr/>
              </a:pPr>
              <a:t>23</a:t>
            </a:fld>
            <a:endParaRPr lang="en-US"/>
          </a:p>
        </p:txBody>
      </p:sp>
    </p:spTree>
    <p:extLst>
      <p:ext uri="{BB962C8B-B14F-4D97-AF65-F5344CB8AC3E}">
        <p14:creationId xmlns:p14="http://schemas.microsoft.com/office/powerpoint/2010/main" val="2619832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E454-2A8F-1873-1725-5EEBD5561A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775818-5F14-B6B1-1F04-D02182165E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377A1A-4A99-EB81-9CB9-E4DCE8D9DEC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E467D40-BF2C-FE16-6316-02A822C38C05}"/>
              </a:ext>
            </a:extLst>
          </p:cNvPr>
          <p:cNvSpPr>
            <a:spLocks noGrp="1"/>
          </p:cNvSpPr>
          <p:nvPr>
            <p:ph type="sldNum" sz="quarter" idx="5"/>
          </p:nvPr>
        </p:nvSpPr>
        <p:spPr/>
        <p:txBody>
          <a:bodyPr/>
          <a:lstStyle/>
          <a:p>
            <a:pPr>
              <a:defRPr/>
            </a:pPr>
            <a:fld id="{F5F5882C-B867-4FE7-97C9-87FBF93DC802}" type="slidenum">
              <a:rPr lang="en-US" smtClean="0"/>
              <a:pPr>
                <a:defRPr/>
              </a:pPr>
              <a:t>24</a:t>
            </a:fld>
            <a:endParaRPr lang="en-US"/>
          </a:p>
        </p:txBody>
      </p:sp>
    </p:spTree>
    <p:extLst>
      <p:ext uri="{BB962C8B-B14F-4D97-AF65-F5344CB8AC3E}">
        <p14:creationId xmlns:p14="http://schemas.microsoft.com/office/powerpoint/2010/main" val="3517731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E454-2A8F-1873-1725-5EEBD5561A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775818-5F14-B6B1-1F04-D02182165E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377A1A-4A99-EB81-9CB9-E4DCE8D9DEC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E467D40-BF2C-FE16-6316-02A822C38C05}"/>
              </a:ext>
            </a:extLst>
          </p:cNvPr>
          <p:cNvSpPr>
            <a:spLocks noGrp="1"/>
          </p:cNvSpPr>
          <p:nvPr>
            <p:ph type="sldNum" sz="quarter" idx="5"/>
          </p:nvPr>
        </p:nvSpPr>
        <p:spPr/>
        <p:txBody>
          <a:bodyPr/>
          <a:lstStyle/>
          <a:p>
            <a:pPr>
              <a:defRPr/>
            </a:pPr>
            <a:fld id="{F5F5882C-B867-4FE7-97C9-87FBF93DC802}" type="slidenum">
              <a:rPr lang="en-US" smtClean="0"/>
              <a:pPr>
                <a:defRPr/>
              </a:pPr>
              <a:t>25</a:t>
            </a:fld>
            <a:endParaRPr lang="en-US"/>
          </a:p>
        </p:txBody>
      </p:sp>
    </p:spTree>
    <p:extLst>
      <p:ext uri="{BB962C8B-B14F-4D97-AF65-F5344CB8AC3E}">
        <p14:creationId xmlns:p14="http://schemas.microsoft.com/office/powerpoint/2010/main" val="2469087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E454-2A8F-1873-1725-5EEBD5561A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775818-5F14-B6B1-1F04-D02182165E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377A1A-4A99-EB81-9CB9-E4DCE8D9DEC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E467D40-BF2C-FE16-6316-02A822C38C05}"/>
              </a:ext>
            </a:extLst>
          </p:cNvPr>
          <p:cNvSpPr>
            <a:spLocks noGrp="1"/>
          </p:cNvSpPr>
          <p:nvPr>
            <p:ph type="sldNum" sz="quarter" idx="5"/>
          </p:nvPr>
        </p:nvSpPr>
        <p:spPr/>
        <p:txBody>
          <a:bodyPr/>
          <a:lstStyle/>
          <a:p>
            <a:pPr>
              <a:defRPr/>
            </a:pPr>
            <a:fld id="{F5F5882C-B867-4FE7-97C9-87FBF93DC802}" type="slidenum">
              <a:rPr lang="en-US" smtClean="0"/>
              <a:pPr>
                <a:defRPr/>
              </a:pPr>
              <a:t>26</a:t>
            </a:fld>
            <a:endParaRPr lang="en-US"/>
          </a:p>
        </p:txBody>
      </p:sp>
    </p:spTree>
    <p:extLst>
      <p:ext uri="{BB962C8B-B14F-4D97-AF65-F5344CB8AC3E}">
        <p14:creationId xmlns:p14="http://schemas.microsoft.com/office/powerpoint/2010/main" val="31103956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E454-2A8F-1873-1725-5EEBD5561A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775818-5F14-B6B1-1F04-D02182165E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377A1A-4A99-EB81-9CB9-E4DCE8D9DEC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E467D40-BF2C-FE16-6316-02A822C38C05}"/>
              </a:ext>
            </a:extLst>
          </p:cNvPr>
          <p:cNvSpPr>
            <a:spLocks noGrp="1"/>
          </p:cNvSpPr>
          <p:nvPr>
            <p:ph type="sldNum" sz="quarter" idx="5"/>
          </p:nvPr>
        </p:nvSpPr>
        <p:spPr/>
        <p:txBody>
          <a:bodyPr/>
          <a:lstStyle/>
          <a:p>
            <a:pPr>
              <a:defRPr/>
            </a:pPr>
            <a:fld id="{F5F5882C-B867-4FE7-97C9-87FBF93DC802}" type="slidenum">
              <a:rPr lang="en-US" smtClean="0"/>
              <a:pPr>
                <a:defRPr/>
              </a:pPr>
              <a:t>27</a:t>
            </a:fld>
            <a:endParaRPr lang="en-US"/>
          </a:p>
        </p:txBody>
      </p:sp>
    </p:spTree>
    <p:extLst>
      <p:ext uri="{BB962C8B-B14F-4D97-AF65-F5344CB8AC3E}">
        <p14:creationId xmlns:p14="http://schemas.microsoft.com/office/powerpoint/2010/main" val="30572457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F5F5882C-B867-4FE7-97C9-87FBF93DC802}" type="slidenum">
              <a:rPr lang="en-US" smtClean="0"/>
              <a:pPr>
                <a:defRPr/>
              </a:pPr>
              <a:t>28</a:t>
            </a:fld>
            <a:endParaRPr lang="en-US"/>
          </a:p>
        </p:txBody>
      </p:sp>
    </p:spTree>
    <p:extLst>
      <p:ext uri="{BB962C8B-B14F-4D97-AF65-F5344CB8AC3E}">
        <p14:creationId xmlns:p14="http://schemas.microsoft.com/office/powerpoint/2010/main" val="20068274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F5F5882C-B867-4FE7-97C9-87FBF93DC802}" type="slidenum">
              <a:rPr lang="en-US" smtClean="0"/>
              <a:pPr>
                <a:defRPr/>
              </a:pPr>
              <a:t>29</a:t>
            </a:fld>
            <a:endParaRPr lang="en-US"/>
          </a:p>
        </p:txBody>
      </p:sp>
    </p:spTree>
    <p:extLst>
      <p:ext uri="{BB962C8B-B14F-4D97-AF65-F5344CB8AC3E}">
        <p14:creationId xmlns:p14="http://schemas.microsoft.com/office/powerpoint/2010/main" val="3972106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3</a:t>
            </a:fld>
            <a:endParaRPr lang="en-US"/>
          </a:p>
        </p:txBody>
      </p:sp>
    </p:spTree>
    <p:extLst>
      <p:ext uri="{BB962C8B-B14F-4D97-AF65-F5344CB8AC3E}">
        <p14:creationId xmlns:p14="http://schemas.microsoft.com/office/powerpoint/2010/main" val="2003220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4</a:t>
            </a:fld>
            <a:endParaRPr lang="en-US"/>
          </a:p>
        </p:txBody>
      </p:sp>
    </p:spTree>
    <p:extLst>
      <p:ext uri="{BB962C8B-B14F-4D97-AF65-F5344CB8AC3E}">
        <p14:creationId xmlns:p14="http://schemas.microsoft.com/office/powerpoint/2010/main" val="719704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5</a:t>
            </a:fld>
            <a:endParaRPr lang="en-US"/>
          </a:p>
        </p:txBody>
      </p:sp>
    </p:spTree>
    <p:extLst>
      <p:ext uri="{BB962C8B-B14F-4D97-AF65-F5344CB8AC3E}">
        <p14:creationId xmlns:p14="http://schemas.microsoft.com/office/powerpoint/2010/main" val="2853048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6</a:t>
            </a:fld>
            <a:endParaRPr lang="en-US"/>
          </a:p>
        </p:txBody>
      </p:sp>
    </p:spTree>
    <p:extLst>
      <p:ext uri="{BB962C8B-B14F-4D97-AF65-F5344CB8AC3E}">
        <p14:creationId xmlns:p14="http://schemas.microsoft.com/office/powerpoint/2010/main" val="468781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7</a:t>
            </a:fld>
            <a:endParaRPr lang="en-US"/>
          </a:p>
        </p:txBody>
      </p:sp>
    </p:spTree>
    <p:extLst>
      <p:ext uri="{BB962C8B-B14F-4D97-AF65-F5344CB8AC3E}">
        <p14:creationId xmlns:p14="http://schemas.microsoft.com/office/powerpoint/2010/main" val="1968213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8</a:t>
            </a:fld>
            <a:endParaRPr lang="en-US"/>
          </a:p>
        </p:txBody>
      </p:sp>
    </p:spTree>
    <p:extLst>
      <p:ext uri="{BB962C8B-B14F-4D97-AF65-F5344CB8AC3E}">
        <p14:creationId xmlns:p14="http://schemas.microsoft.com/office/powerpoint/2010/main" val="99196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9</a:t>
            </a:fld>
            <a:endParaRPr lang="en-US"/>
          </a:p>
        </p:txBody>
      </p:sp>
    </p:spTree>
    <p:extLst>
      <p:ext uri="{BB962C8B-B14F-4D97-AF65-F5344CB8AC3E}">
        <p14:creationId xmlns:p14="http://schemas.microsoft.com/office/powerpoint/2010/main" val="27842441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pertin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1070" y="2621956"/>
            <a:ext cx="9818337" cy="2782819"/>
          </a:xfrm>
          <a:effectLst/>
        </p:spPr>
        <p:txBody>
          <a:bodyPr lIns="0" tIns="0" rIns="0" bIns="0" anchor="ctr">
            <a:normAutofit/>
          </a:bodyPr>
          <a:lstStyle>
            <a:lvl1pPr>
              <a:lnSpc>
                <a:spcPts val="3600"/>
              </a:lnSpc>
              <a:defRPr sz="3400" b="0" cap="none">
                <a:solidFill>
                  <a:srgbClr val="C00000"/>
                </a:solidFill>
                <a:latin typeface="Arial Narrow" panose="020B0606020202030204" pitchFamily="34" charset="0"/>
              </a:defRPr>
            </a:lvl1pPr>
          </a:lstStyle>
          <a:p>
            <a:r>
              <a:rPr lang="it-IT" dirty="0"/>
              <a:t>FARE CLIC PER MODIFICARE LO STILE DEL TITOLO DELLO SCHEMA FARE CLIC PER MODIFICARE LO STILE DEL TITOLO DELLO SCHEMA</a:t>
            </a:r>
            <a:endParaRPr lang="en-US" dirty="0"/>
          </a:p>
        </p:txBody>
      </p:sp>
      <p:sp>
        <p:nvSpPr>
          <p:cNvPr id="9" name="Text Placeholder 2">
            <a:extLst>
              <a:ext uri="{FF2B5EF4-FFF2-40B4-BE49-F238E27FC236}">
                <a16:creationId xmlns:a16="http://schemas.microsoft.com/office/drawing/2014/main" id="{384E50FF-EF10-4A0E-8686-237E66B249CE}"/>
              </a:ext>
            </a:extLst>
          </p:cNvPr>
          <p:cNvSpPr>
            <a:spLocks noGrp="1"/>
          </p:cNvSpPr>
          <p:nvPr>
            <p:ph type="body" idx="1"/>
          </p:nvPr>
        </p:nvSpPr>
        <p:spPr>
          <a:xfrm>
            <a:off x="469184" y="6495314"/>
            <a:ext cx="7481115" cy="179536"/>
          </a:xfrm>
        </p:spPr>
        <p:txBody>
          <a:bodyPr wrap="square" lIns="0" tIns="0" rIns="0" bIns="0">
            <a:spAutoFit/>
          </a:bodyPr>
          <a:lstStyle>
            <a:lvl1pPr marL="0" indent="0">
              <a:lnSpc>
                <a:spcPts val="1400"/>
              </a:lnSpc>
              <a:spcAft>
                <a:spcPts val="200"/>
              </a:spcAft>
              <a:buNone/>
              <a:defRPr sz="11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20" name="Text Placeholder 2">
            <a:extLst>
              <a:ext uri="{FF2B5EF4-FFF2-40B4-BE49-F238E27FC236}">
                <a16:creationId xmlns:a16="http://schemas.microsoft.com/office/drawing/2014/main" id="{771492F8-659D-4E4C-A49D-B7C567539112}"/>
              </a:ext>
            </a:extLst>
          </p:cNvPr>
          <p:cNvSpPr>
            <a:spLocks noGrp="1"/>
          </p:cNvSpPr>
          <p:nvPr>
            <p:ph type="body" idx="10"/>
          </p:nvPr>
        </p:nvSpPr>
        <p:spPr>
          <a:xfrm>
            <a:off x="469185" y="1287956"/>
            <a:ext cx="3689746" cy="216000"/>
          </a:xfrm>
        </p:spPr>
        <p:txBody>
          <a:bodyPr lIns="0" tIns="0" rIns="0" bIns="0">
            <a:noAutofit/>
          </a:bodyPr>
          <a:lstStyle>
            <a:lvl1pPr marL="0" indent="0">
              <a:lnSpc>
                <a:spcPts val="1500"/>
              </a:lnSpc>
              <a:spcAft>
                <a:spcPts val="600"/>
              </a:spcAft>
              <a:buNone/>
              <a:defRPr lang="it-IT" sz="1200" dirty="0">
                <a:solidFill>
                  <a:schemeClr val="tx1">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23" name="Text Placeholder 2">
            <a:extLst>
              <a:ext uri="{FF2B5EF4-FFF2-40B4-BE49-F238E27FC236}">
                <a16:creationId xmlns:a16="http://schemas.microsoft.com/office/drawing/2014/main" id="{384E50FF-EF10-4A0E-8686-237E66B249CE}"/>
              </a:ext>
            </a:extLst>
          </p:cNvPr>
          <p:cNvSpPr>
            <a:spLocks noGrp="1"/>
          </p:cNvSpPr>
          <p:nvPr>
            <p:ph type="body" idx="11" hasCustomPrompt="1"/>
          </p:nvPr>
        </p:nvSpPr>
        <p:spPr>
          <a:xfrm>
            <a:off x="469184" y="1522956"/>
            <a:ext cx="3689747" cy="1080000"/>
          </a:xfrm>
        </p:spPr>
        <p:txBody>
          <a:bodyPr lIns="0" tIns="0" rIns="0" bIns="0" anchor="t" anchorCtr="0">
            <a:noAutofit/>
          </a:bodyPr>
          <a:lstStyle>
            <a:lvl1pPr marL="0" indent="0">
              <a:lnSpc>
                <a:spcPct val="100000"/>
              </a:lnSpc>
              <a:spcAft>
                <a:spcPts val="0"/>
              </a:spcAft>
              <a:buNone/>
              <a:defRPr sz="2000" b="0">
                <a:solidFill>
                  <a:srgbClr val="636462"/>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a:t>
            </a:r>
          </a:p>
        </p:txBody>
      </p:sp>
      <p:sp>
        <p:nvSpPr>
          <p:cNvPr id="11" name="Text Placeholder 2">
            <a:extLst>
              <a:ext uri="{FF2B5EF4-FFF2-40B4-BE49-F238E27FC236}">
                <a16:creationId xmlns:a16="http://schemas.microsoft.com/office/drawing/2014/main" id="{384E50FF-EF10-4A0E-8686-237E66B249CE}"/>
              </a:ext>
            </a:extLst>
          </p:cNvPr>
          <p:cNvSpPr>
            <a:spLocks noGrp="1"/>
          </p:cNvSpPr>
          <p:nvPr>
            <p:ph type="body" idx="12" hasCustomPrompt="1"/>
          </p:nvPr>
        </p:nvSpPr>
        <p:spPr>
          <a:xfrm>
            <a:off x="469184" y="6297672"/>
            <a:ext cx="7481115" cy="188513"/>
          </a:xfrm>
        </p:spPr>
        <p:txBody>
          <a:bodyPr wrap="square" lIns="0" tIns="0" rIns="0" bIns="0">
            <a:spAutoFit/>
          </a:bodyPr>
          <a:lstStyle>
            <a:lvl1pPr marL="0" indent="0">
              <a:lnSpc>
                <a:spcPts val="1400"/>
              </a:lnSpc>
              <a:spcAft>
                <a:spcPts val="200"/>
              </a:spcAft>
              <a:buNone/>
              <a:defRPr sz="1400" b="0">
                <a:solidFill>
                  <a:schemeClr val="tx1">
                    <a:lumMod val="65000"/>
                    <a:lumOff val="35000"/>
                  </a:schemeClr>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12" name="Rectangle 8">
            <a:extLst>
              <a:ext uri="{FF2B5EF4-FFF2-40B4-BE49-F238E27FC236}">
                <a16:creationId xmlns:a16="http://schemas.microsoft.com/office/drawing/2014/main" id="{A8FC9CB7-7D84-419A-988C-7B8817E18EDB}"/>
              </a:ext>
            </a:extLst>
          </p:cNvPr>
          <p:cNvSpPr/>
          <p:nvPr userDrawn="1"/>
        </p:nvSpPr>
        <p:spPr>
          <a:xfrm>
            <a:off x="463550" y="0"/>
            <a:ext cx="3708400" cy="1089025"/>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F57BA760-D00A-4F5B-B978-07F3F810367F}"/>
              </a:ext>
            </a:extLst>
          </p:cNvPr>
          <p:cNvSpPr/>
          <p:nvPr userDrawn="1"/>
        </p:nvSpPr>
        <p:spPr>
          <a:xfrm>
            <a:off x="4251325" y="0"/>
            <a:ext cx="3706813" cy="1089025"/>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pic>
        <p:nvPicPr>
          <p:cNvPr id="4" name="Immagine 3">
            <a:extLst>
              <a:ext uri="{FF2B5EF4-FFF2-40B4-BE49-F238E27FC236}">
                <a16:creationId xmlns:a16="http://schemas.microsoft.com/office/drawing/2014/main" id="{617FA033-79E9-4921-B88E-03D9DAACCE5F}"/>
              </a:ext>
            </a:extLst>
          </p:cNvPr>
          <p:cNvPicPr>
            <a:picLocks noChangeAspect="1"/>
          </p:cNvPicPr>
          <p:nvPr userDrawn="1"/>
        </p:nvPicPr>
        <p:blipFill>
          <a:blip r:embed="rId2"/>
          <a:stretch>
            <a:fillRect/>
          </a:stretch>
        </p:blipFill>
        <p:spPr>
          <a:xfrm>
            <a:off x="8550841" y="637832"/>
            <a:ext cx="2700000" cy="461927"/>
          </a:xfrm>
          <a:prstGeom prst="rect">
            <a:avLst/>
          </a:prstGeom>
        </p:spPr>
      </p:pic>
      <p:sp>
        <p:nvSpPr>
          <p:cNvPr id="16" name="Rectangle 9">
            <a:extLst>
              <a:ext uri="{FF2B5EF4-FFF2-40B4-BE49-F238E27FC236}">
                <a16:creationId xmlns:a16="http://schemas.microsoft.com/office/drawing/2014/main" id="{821E4C3A-67D5-4B9E-B373-7B560EA0839E}"/>
              </a:ext>
            </a:extLst>
          </p:cNvPr>
          <p:cNvSpPr/>
          <p:nvPr userDrawn="1"/>
        </p:nvSpPr>
        <p:spPr>
          <a:xfrm>
            <a:off x="8037513" y="0"/>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55998298"/>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ue immagini affiancate">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C2F57ACB-1A9A-42A2-B0B9-3C24FCCE916F}"/>
              </a:ext>
            </a:extLst>
          </p:cNvPr>
          <p:cNvSpPr/>
          <p:nvPr userDrawn="1"/>
        </p:nvSpPr>
        <p:spPr>
          <a:xfrm>
            <a:off x="471488" y="1571124"/>
            <a:ext cx="5472112" cy="439200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21" name="Text Placeholder 3">
            <a:extLst>
              <a:ext uri="{FF2B5EF4-FFF2-40B4-BE49-F238E27FC236}">
                <a16:creationId xmlns:a16="http://schemas.microsoft.com/office/drawing/2014/main" id="{A0C542E8-A419-4B8E-8AE4-1D0DC75ADF26}"/>
              </a:ext>
            </a:extLst>
          </p:cNvPr>
          <p:cNvSpPr>
            <a:spLocks noGrp="1"/>
          </p:cNvSpPr>
          <p:nvPr>
            <p:ph type="body" sz="half" idx="12" hasCustomPrompt="1"/>
          </p:nvPr>
        </p:nvSpPr>
        <p:spPr>
          <a:xfrm>
            <a:off x="562922" y="1691683"/>
            <a:ext cx="5304733" cy="387373"/>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 DELLO SCHEMA</a:t>
            </a:r>
          </a:p>
        </p:txBody>
      </p:sp>
      <p:sp>
        <p:nvSpPr>
          <p:cNvPr id="22" name="Content Placeholder 3">
            <a:extLst>
              <a:ext uri="{FF2B5EF4-FFF2-40B4-BE49-F238E27FC236}">
                <a16:creationId xmlns:a16="http://schemas.microsoft.com/office/drawing/2014/main" id="{3F3446B5-6360-4947-B444-A1DBFD655274}"/>
              </a:ext>
            </a:extLst>
          </p:cNvPr>
          <p:cNvSpPr>
            <a:spLocks noGrp="1"/>
          </p:cNvSpPr>
          <p:nvPr>
            <p:ph sz="half" idx="13"/>
          </p:nvPr>
        </p:nvSpPr>
        <p:spPr>
          <a:xfrm>
            <a:off x="562922" y="2172243"/>
            <a:ext cx="5304733" cy="3668732"/>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20" name="Rectangle 8">
            <a:extLst>
              <a:ext uri="{FF2B5EF4-FFF2-40B4-BE49-F238E27FC236}">
                <a16:creationId xmlns:a16="http://schemas.microsoft.com/office/drawing/2014/main" id="{D17306DB-EF2B-46DB-BE4C-67BA4581EC8A}"/>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0">
            <a:extLst>
              <a:ext uri="{FF2B5EF4-FFF2-40B4-BE49-F238E27FC236}">
                <a16:creationId xmlns:a16="http://schemas.microsoft.com/office/drawing/2014/main" id="{27663729-5A18-460D-BCC5-1C121255BEC2}"/>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9">
            <a:extLst>
              <a:ext uri="{FF2B5EF4-FFF2-40B4-BE49-F238E27FC236}">
                <a16:creationId xmlns:a16="http://schemas.microsoft.com/office/drawing/2014/main" id="{88AE038F-3265-4340-AFAF-203DBF97366C}"/>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25" name="Immagine 24">
            <a:extLst>
              <a:ext uri="{FF2B5EF4-FFF2-40B4-BE49-F238E27FC236}">
                <a16:creationId xmlns:a16="http://schemas.microsoft.com/office/drawing/2014/main" id="{5203E877-BB68-4C3E-A95D-262A3B3831F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ooter Placeholder 4">
            <a:extLst>
              <a:ext uri="{FF2B5EF4-FFF2-40B4-BE49-F238E27FC236}">
                <a16:creationId xmlns:a16="http://schemas.microsoft.com/office/drawing/2014/main" id="{DDB77A0D-9AB4-48A1-82C5-A09A7D4F72D4}"/>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9" name="Slide Number Placeholder 5">
            <a:extLst>
              <a:ext uri="{FF2B5EF4-FFF2-40B4-BE49-F238E27FC236}">
                <a16:creationId xmlns:a16="http://schemas.microsoft.com/office/drawing/2014/main" id="{ABB3C7F1-D02D-4858-A51B-B1211EF06EF0}"/>
              </a:ext>
            </a:extLst>
          </p:cNvPr>
          <p:cNvSpPr>
            <a:spLocks noGrp="1"/>
          </p:cNvSpPr>
          <p:nvPr>
            <p:ph type="sldNum" sz="quarter" idx="14"/>
          </p:nvPr>
        </p:nvSpPr>
        <p:spPr>
          <a:xfrm>
            <a:off x="323469" y="6405108"/>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30" name="Rettangolo 29">
            <a:extLst>
              <a:ext uri="{FF2B5EF4-FFF2-40B4-BE49-F238E27FC236}">
                <a16:creationId xmlns:a16="http://schemas.microsoft.com/office/drawing/2014/main" id="{2E11952F-B65E-4BC4-A306-BA5F2E5E1051}"/>
              </a:ext>
            </a:extLst>
          </p:cNvPr>
          <p:cNvSpPr/>
          <p:nvPr userDrawn="1"/>
        </p:nvSpPr>
        <p:spPr>
          <a:xfrm>
            <a:off x="6256216" y="1557338"/>
            <a:ext cx="5472000"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1" name="Text Placeholder 3">
            <a:extLst>
              <a:ext uri="{FF2B5EF4-FFF2-40B4-BE49-F238E27FC236}">
                <a16:creationId xmlns:a16="http://schemas.microsoft.com/office/drawing/2014/main" id="{10FF5994-804D-479E-8547-F402AE8DD1DD}"/>
              </a:ext>
            </a:extLst>
          </p:cNvPr>
          <p:cNvSpPr>
            <a:spLocks noGrp="1"/>
          </p:cNvSpPr>
          <p:nvPr>
            <p:ph type="body" sz="half" idx="11" hasCustomPrompt="1"/>
          </p:nvPr>
        </p:nvSpPr>
        <p:spPr>
          <a:xfrm>
            <a:off x="6376432" y="1684420"/>
            <a:ext cx="5231635" cy="457200"/>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 DELLO SCHEMA</a:t>
            </a:r>
          </a:p>
        </p:txBody>
      </p:sp>
      <p:sp>
        <p:nvSpPr>
          <p:cNvPr id="32" name="Content Placeholder 3">
            <a:extLst>
              <a:ext uri="{FF2B5EF4-FFF2-40B4-BE49-F238E27FC236}">
                <a16:creationId xmlns:a16="http://schemas.microsoft.com/office/drawing/2014/main" id="{4C0547B4-6D28-4C23-830C-984AB52D9776}"/>
              </a:ext>
            </a:extLst>
          </p:cNvPr>
          <p:cNvSpPr>
            <a:spLocks noGrp="1"/>
          </p:cNvSpPr>
          <p:nvPr>
            <p:ph sz="half" idx="2"/>
          </p:nvPr>
        </p:nvSpPr>
        <p:spPr>
          <a:xfrm>
            <a:off x="6376432" y="2220577"/>
            <a:ext cx="5231636" cy="3620398"/>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774320508"/>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dascalia+grafico o tavola grand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3786" y="1557338"/>
            <a:ext cx="11283042" cy="662557"/>
          </a:xfrm>
        </p:spPr>
        <p:txBody>
          <a:bodyPr lIns="0" tIns="0" rIns="0" bIns="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4" name="Content Placeholder 3"/>
          <p:cNvSpPr>
            <a:spLocks noGrp="1"/>
          </p:cNvSpPr>
          <p:nvPr>
            <p:ph sz="half" idx="2"/>
          </p:nvPr>
        </p:nvSpPr>
        <p:spPr>
          <a:xfrm>
            <a:off x="463786" y="2319687"/>
            <a:ext cx="11283042" cy="3630263"/>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pic>
        <p:nvPicPr>
          <p:cNvPr id="13" name="Immagine 12">
            <a:extLst>
              <a:ext uri="{FF2B5EF4-FFF2-40B4-BE49-F238E27FC236}">
                <a16:creationId xmlns:a16="http://schemas.microsoft.com/office/drawing/2014/main" id="{D0FB10A6-C138-494B-9E13-24A27B8289F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Footer Placeholder 4">
            <a:extLst>
              <a:ext uri="{FF2B5EF4-FFF2-40B4-BE49-F238E27FC236}">
                <a16:creationId xmlns:a16="http://schemas.microsoft.com/office/drawing/2014/main" id="{A4B33C25-F53C-40FF-87FE-5A1021509E50}"/>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7" name="Rectangle 8">
            <a:extLst>
              <a:ext uri="{FF2B5EF4-FFF2-40B4-BE49-F238E27FC236}">
                <a16:creationId xmlns:a16="http://schemas.microsoft.com/office/drawing/2014/main" id="{96897485-CF07-4D6A-ABB8-A29D7DC57109}"/>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0">
            <a:extLst>
              <a:ext uri="{FF2B5EF4-FFF2-40B4-BE49-F238E27FC236}">
                <a16:creationId xmlns:a16="http://schemas.microsoft.com/office/drawing/2014/main" id="{BC91E05A-8494-49B6-B257-61F68DA8B315}"/>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9">
            <a:extLst>
              <a:ext uri="{FF2B5EF4-FFF2-40B4-BE49-F238E27FC236}">
                <a16:creationId xmlns:a16="http://schemas.microsoft.com/office/drawing/2014/main" id="{422199A7-2A62-43D5-872A-CD0B9A3D6E61}"/>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
        <p:nvSpPr>
          <p:cNvPr id="20" name="Slide Number Placeholder 5">
            <a:extLst>
              <a:ext uri="{FF2B5EF4-FFF2-40B4-BE49-F238E27FC236}">
                <a16:creationId xmlns:a16="http://schemas.microsoft.com/office/drawing/2014/main" id="{1B2ED1D9-25D5-4BB7-87C2-D519D9336366}"/>
              </a:ext>
            </a:extLst>
          </p:cNvPr>
          <p:cNvSpPr>
            <a:spLocks noGrp="1"/>
          </p:cNvSpPr>
          <p:nvPr>
            <p:ph type="sldNum" sz="quarter" idx="14"/>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1"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069949798"/>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18A4B74D-95FF-4ECC-AED0-C183993F87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48324380-A91B-40DB-8B06-87F1716A8EF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9" name="Slide Number Placeholder 5">
            <a:extLst>
              <a:ext uri="{FF2B5EF4-FFF2-40B4-BE49-F238E27FC236}">
                <a16:creationId xmlns:a16="http://schemas.microsoft.com/office/drawing/2014/main" id="{9376CEDB-6160-4575-AAD8-45EA5C0ED54C}"/>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Tree>
    <p:extLst>
      <p:ext uri="{BB962C8B-B14F-4D97-AF65-F5344CB8AC3E}">
        <p14:creationId xmlns:p14="http://schemas.microsoft.com/office/powerpoint/2010/main" val="29422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ngraziamenti">
    <p:spTree>
      <p:nvGrpSpPr>
        <p:cNvPr id="1" name=""/>
        <p:cNvGrpSpPr/>
        <p:nvPr/>
      </p:nvGrpSpPr>
      <p:grpSpPr>
        <a:xfrm>
          <a:off x="0" y="0"/>
          <a:ext cx="0" cy="0"/>
          <a:chOff x="0" y="0"/>
          <a:chExt cx="0" cy="0"/>
        </a:xfrm>
      </p:grpSpPr>
      <p:sp>
        <p:nvSpPr>
          <p:cNvPr id="2" name="Title 1"/>
          <p:cNvSpPr>
            <a:spLocks noGrp="1"/>
          </p:cNvSpPr>
          <p:nvPr>
            <p:ph type="ctrTitle"/>
          </p:nvPr>
        </p:nvSpPr>
        <p:spPr>
          <a:xfrm>
            <a:off x="463786" y="1796902"/>
            <a:ext cx="11283042" cy="1839433"/>
          </a:xfrm>
          <a:effectLst/>
        </p:spPr>
        <p:txBody>
          <a:bodyPr anchor="ctr">
            <a:noAutofit/>
          </a:bodyPr>
          <a:lstStyle>
            <a:lvl1pPr algn="ctr">
              <a:defRPr sz="7000" b="0" cap="none">
                <a:solidFill>
                  <a:schemeClr val="tx1">
                    <a:lumMod val="50000"/>
                    <a:lumOff val="50000"/>
                  </a:schemeClr>
                </a:solidFill>
              </a:defRPr>
            </a:lvl1pPr>
          </a:lstStyle>
          <a:p>
            <a:endParaRPr lang="en-US" dirty="0"/>
          </a:p>
        </p:txBody>
      </p:sp>
      <p:sp>
        <p:nvSpPr>
          <p:cNvPr id="10" name="Text Placeholder 2">
            <a:extLst>
              <a:ext uri="{FF2B5EF4-FFF2-40B4-BE49-F238E27FC236}">
                <a16:creationId xmlns:a16="http://schemas.microsoft.com/office/drawing/2014/main" id="{05894EA2-4831-F84E-BBDE-8E89A351653C}"/>
              </a:ext>
            </a:extLst>
          </p:cNvPr>
          <p:cNvSpPr>
            <a:spLocks noGrp="1"/>
          </p:cNvSpPr>
          <p:nvPr>
            <p:ph type="body" idx="1"/>
          </p:nvPr>
        </p:nvSpPr>
        <p:spPr>
          <a:xfrm>
            <a:off x="3296093" y="3683529"/>
            <a:ext cx="5624623" cy="423612"/>
          </a:xfrm>
        </p:spPr>
        <p:txBody>
          <a:bodyPr spcCol="360000" anchor="ctr">
            <a:noAutofit/>
          </a:bodyPr>
          <a:lstStyle>
            <a:lvl1pPr marL="0" indent="0" algn="ctr">
              <a:buNone/>
              <a:defRPr sz="18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8" name="Rectangle 8">
            <a:extLst>
              <a:ext uri="{FF2B5EF4-FFF2-40B4-BE49-F238E27FC236}">
                <a16:creationId xmlns:a16="http://schemas.microsoft.com/office/drawing/2014/main" id="{02837C0E-8F15-489B-800B-6F1CBBB23F06}"/>
              </a:ext>
            </a:extLst>
          </p:cNvPr>
          <p:cNvSpPr/>
          <p:nvPr userDrawn="1"/>
        </p:nvSpPr>
        <p:spPr>
          <a:xfrm>
            <a:off x="463550" y="5773825"/>
            <a:ext cx="3708400" cy="1089025"/>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10">
            <a:extLst>
              <a:ext uri="{FF2B5EF4-FFF2-40B4-BE49-F238E27FC236}">
                <a16:creationId xmlns:a16="http://schemas.microsoft.com/office/drawing/2014/main" id="{1C3885B9-D4F0-42E8-A6EE-EB419237E845}"/>
              </a:ext>
            </a:extLst>
          </p:cNvPr>
          <p:cNvSpPr/>
          <p:nvPr userDrawn="1"/>
        </p:nvSpPr>
        <p:spPr>
          <a:xfrm>
            <a:off x="4251325" y="5773825"/>
            <a:ext cx="3706813" cy="1089025"/>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pic>
        <p:nvPicPr>
          <p:cNvPr id="11" name="Immagine 10">
            <a:extLst>
              <a:ext uri="{FF2B5EF4-FFF2-40B4-BE49-F238E27FC236}">
                <a16:creationId xmlns:a16="http://schemas.microsoft.com/office/drawing/2014/main" id="{1F54AFB7-6D67-44BA-975B-F9E2C29BB466}"/>
              </a:ext>
            </a:extLst>
          </p:cNvPr>
          <p:cNvPicPr>
            <a:picLocks noChangeAspect="1"/>
          </p:cNvPicPr>
          <p:nvPr userDrawn="1"/>
        </p:nvPicPr>
        <p:blipFill>
          <a:blip r:embed="rId2"/>
          <a:stretch>
            <a:fillRect/>
          </a:stretch>
        </p:blipFill>
        <p:spPr>
          <a:xfrm>
            <a:off x="8550841" y="6092375"/>
            <a:ext cx="2700000" cy="461927"/>
          </a:xfrm>
          <a:prstGeom prst="rect">
            <a:avLst/>
          </a:prstGeom>
        </p:spPr>
      </p:pic>
      <p:sp>
        <p:nvSpPr>
          <p:cNvPr id="12" name="Rectangle 9">
            <a:extLst>
              <a:ext uri="{FF2B5EF4-FFF2-40B4-BE49-F238E27FC236}">
                <a16:creationId xmlns:a16="http://schemas.microsoft.com/office/drawing/2014/main" id="{B4CD4512-1FFA-4544-ACEE-31F0A9CA9D05}"/>
              </a:ext>
            </a:extLst>
          </p:cNvPr>
          <p:cNvSpPr/>
          <p:nvPr userDrawn="1"/>
        </p:nvSpPr>
        <p:spPr>
          <a:xfrm>
            <a:off x="8037513" y="6790850"/>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47396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ice o elenco puntato">
    <p:spTree>
      <p:nvGrpSpPr>
        <p:cNvPr id="1" name=""/>
        <p:cNvGrpSpPr/>
        <p:nvPr/>
      </p:nvGrpSpPr>
      <p:grpSpPr>
        <a:xfrm>
          <a:off x="0" y="0"/>
          <a:ext cx="0" cy="0"/>
          <a:chOff x="0" y="0"/>
          <a:chExt cx="0" cy="0"/>
        </a:xfrm>
      </p:grpSpPr>
      <p:pic>
        <p:nvPicPr>
          <p:cNvPr id="7" name="Immagin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474201" y="1557338"/>
            <a:ext cx="11264002" cy="4481153"/>
          </a:xfrm>
        </p:spPr>
        <p:txBody>
          <a:bodyPr lIns="0" tIns="0" rIns="0" bIns="0">
            <a:noAutofit/>
          </a:bodyPr>
          <a:lstStyle>
            <a:lvl1pPr marL="285750" indent="-285750">
              <a:spcAft>
                <a:spcPts val="1800"/>
              </a:spcAft>
              <a:buSzPct val="120000"/>
              <a:buFont typeface="Courier New" panose="02070309020205020404" pitchFamily="49" charset="0"/>
              <a:buChar char="o"/>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9"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
        <p:nvSpPr>
          <p:cNvPr id="8" name="Footer Placeholder 4">
            <a:extLst>
              <a:ext uri="{FF2B5EF4-FFF2-40B4-BE49-F238E27FC236}">
                <a16:creationId xmlns:a16="http://schemas.microsoft.com/office/drawing/2014/main" id="{C2053620-96AC-EF47-823B-D2E90BBCE586}"/>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0" name="Slide Number Placeholder 5">
            <a:extLst>
              <a:ext uri="{FF2B5EF4-FFF2-40B4-BE49-F238E27FC236}">
                <a16:creationId xmlns:a16="http://schemas.microsoft.com/office/drawing/2014/main" id="{FF4E3F12-6C4D-C642-90EC-9F9AE3161A4F}"/>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1" name="Rectangle 8">
            <a:extLst>
              <a:ext uri="{FF2B5EF4-FFF2-40B4-BE49-F238E27FC236}">
                <a16:creationId xmlns:a16="http://schemas.microsoft.com/office/drawing/2014/main" id="{6BE73488-10D2-46C5-8886-B5262B4036E9}"/>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0">
            <a:extLst>
              <a:ext uri="{FF2B5EF4-FFF2-40B4-BE49-F238E27FC236}">
                <a16:creationId xmlns:a16="http://schemas.microsoft.com/office/drawing/2014/main" id="{9DFCC48B-BCC3-4AAB-8EE4-592BE912D5A8}"/>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9">
            <a:extLst>
              <a:ext uri="{FF2B5EF4-FFF2-40B4-BE49-F238E27FC236}">
                <a16:creationId xmlns:a16="http://schemas.microsoft.com/office/drawing/2014/main" id="{02EE5703-F2FA-4A41-8927-030A564B0F80}"/>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39054892"/>
      </p:ext>
    </p:extLst>
  </p:cSld>
  <p:clrMapOvr>
    <a:masterClrMapping/>
  </p:clrMapOvr>
  <p:extLst>
    <p:ext uri="{DCECCB84-F9BA-43D5-87BE-67443E8EF086}">
      <p15:sldGuideLst xmlns:p15="http://schemas.microsoft.com/office/powerpoint/2012/main">
        <p15:guide id="1" orient="horz" pos="4178"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sto 1 colonna">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4201" y="1557338"/>
            <a:ext cx="11264002" cy="4472526"/>
          </a:xfrm>
        </p:spPr>
        <p:txBody>
          <a:bodyPr lIns="0" tIns="0" rIns="0" bIns="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2" name="Title Placeholder 1">
            <a:extLst>
              <a:ext uri="{FF2B5EF4-FFF2-40B4-BE49-F238E27FC236}">
                <a16:creationId xmlns:a16="http://schemas.microsoft.com/office/drawing/2014/main" id="{86F2967F-3AC1-482F-9FA1-FB5058EEC437}"/>
              </a:ext>
            </a:extLst>
          </p:cNvPr>
          <p:cNvSpPr>
            <a:spLocks noGrp="1"/>
          </p:cNvSpPr>
          <p:nvPr>
            <p:ph type="title"/>
          </p:nvPr>
        </p:nvSpPr>
        <p:spPr>
          <a:xfrm>
            <a:off x="468895" y="503475"/>
            <a:ext cx="11269308" cy="384721"/>
          </a:xfrm>
          <a:prstGeom prst="rect">
            <a:avLst/>
          </a:prstGeom>
        </p:spPr>
        <p:txBody>
          <a:bodyPr lIns="0" tIns="0" rIns="0" bIns="0" rtlCol="0">
            <a:spAutoFit/>
          </a:bodyPr>
          <a:lstStyle>
            <a:lvl1pPr>
              <a:lnSpc>
                <a:spcPts val="3000"/>
              </a:lnSpc>
              <a:defRPr sz="2800" cap="none"/>
            </a:lvl1pPr>
          </a:lstStyle>
          <a:p>
            <a:r>
              <a:rPr lang="it-IT" dirty="0"/>
              <a:t>Fare clic per modificare lo stile del titolo dello schema</a:t>
            </a:r>
            <a:endParaRPr lang="en-US" dirty="0"/>
          </a:p>
        </p:txBody>
      </p:sp>
      <p:sp>
        <p:nvSpPr>
          <p:cNvPr id="13" name="Rectangle 8">
            <a:extLst>
              <a:ext uri="{FF2B5EF4-FFF2-40B4-BE49-F238E27FC236}">
                <a16:creationId xmlns:a16="http://schemas.microsoft.com/office/drawing/2014/main" id="{BB147208-B303-4867-B415-427BFDB712AA}"/>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3AC1916D-DE81-4DEB-837D-9B1EBBEBAB9E}"/>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9">
            <a:extLst>
              <a:ext uri="{FF2B5EF4-FFF2-40B4-BE49-F238E27FC236}">
                <a16:creationId xmlns:a16="http://schemas.microsoft.com/office/drawing/2014/main" id="{EA5C2815-3F5D-4F03-A9B8-AD61D140AB8F}"/>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6" name="Immagine 15">
            <a:extLst>
              <a:ext uri="{FF2B5EF4-FFF2-40B4-BE49-F238E27FC236}">
                <a16:creationId xmlns:a16="http://schemas.microsoft.com/office/drawing/2014/main" id="{211B9727-26D5-42C6-AA8E-16F0A95510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3DB52600-6114-4FF8-A64F-1419078C066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9" name="Slide Number Placeholder 5">
            <a:extLst>
              <a:ext uri="{FF2B5EF4-FFF2-40B4-BE49-F238E27FC236}">
                <a16:creationId xmlns:a16="http://schemas.microsoft.com/office/drawing/2014/main" id="{C98E623A-5D96-4DDD-91E6-E567C5082EFA}"/>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Tree>
    <p:extLst>
      <p:ext uri="{BB962C8B-B14F-4D97-AF65-F5344CB8AC3E}">
        <p14:creationId xmlns:p14="http://schemas.microsoft.com/office/powerpoint/2010/main" val="1652028618"/>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sto 2 colon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3786" y="1557338"/>
            <a:ext cx="11276765" cy="4472526"/>
          </a:xfrm>
        </p:spPr>
        <p:txBody>
          <a:bodyPr lIns="0" tIns="0" rIns="0" bIns="0" numCol="2" spcCol="54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3" name="Rectangle 8">
            <a:extLst>
              <a:ext uri="{FF2B5EF4-FFF2-40B4-BE49-F238E27FC236}">
                <a16:creationId xmlns:a16="http://schemas.microsoft.com/office/drawing/2014/main" id="{85F80FCE-DB62-4AE9-8E37-C5ECE83CEA2A}"/>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5337BA55-D4F4-482D-9902-A7DF343CF4BD}"/>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9">
            <a:extLst>
              <a:ext uri="{FF2B5EF4-FFF2-40B4-BE49-F238E27FC236}">
                <a16:creationId xmlns:a16="http://schemas.microsoft.com/office/drawing/2014/main" id="{1E77F523-A47D-4ED1-A730-DF5462674088}"/>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6" name="Immagine 15">
            <a:extLst>
              <a:ext uri="{FF2B5EF4-FFF2-40B4-BE49-F238E27FC236}">
                <a16:creationId xmlns:a16="http://schemas.microsoft.com/office/drawing/2014/main" id="{B35A5DA5-9B3D-430B-9B7D-12A49C89600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BC87520E-C40B-4CBE-A2FA-D2587AA9999C}"/>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9" name="Slide Number Placeholder 5">
            <a:extLst>
              <a:ext uri="{FF2B5EF4-FFF2-40B4-BE49-F238E27FC236}">
                <a16:creationId xmlns:a16="http://schemas.microsoft.com/office/drawing/2014/main" id="{98ED1510-B77E-4E58-8FB2-F06301CA45C2}"/>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0"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1527588422"/>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sto 3 colon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3787" y="1557337"/>
            <a:ext cx="11269308" cy="4392613"/>
          </a:xfrm>
        </p:spPr>
        <p:txBody>
          <a:bodyPr lIns="0" tIns="0" rIns="0" bIns="0" numCol="3" spcCol="432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3" name="Rectangle 8">
            <a:extLst>
              <a:ext uri="{FF2B5EF4-FFF2-40B4-BE49-F238E27FC236}">
                <a16:creationId xmlns:a16="http://schemas.microsoft.com/office/drawing/2014/main" id="{A97EA33F-8FE6-43F7-B87B-F8A75881DC82}"/>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4457ED34-8FD7-4334-B58D-DE5268F487BB}"/>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9">
            <a:extLst>
              <a:ext uri="{FF2B5EF4-FFF2-40B4-BE49-F238E27FC236}">
                <a16:creationId xmlns:a16="http://schemas.microsoft.com/office/drawing/2014/main" id="{DE95361B-2753-4630-8435-D8D6DFA2E2B3}"/>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6" name="Immagine 15">
            <a:extLst>
              <a:ext uri="{FF2B5EF4-FFF2-40B4-BE49-F238E27FC236}">
                <a16:creationId xmlns:a16="http://schemas.microsoft.com/office/drawing/2014/main" id="{9953CB5C-8C23-4943-AA23-507887A04C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EA2B975-3B1B-40A2-9512-420987E4167F}"/>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9" name="Slide Number Placeholder 5">
            <a:extLst>
              <a:ext uri="{FF2B5EF4-FFF2-40B4-BE49-F238E27FC236}">
                <a16:creationId xmlns:a16="http://schemas.microsoft.com/office/drawing/2014/main" id="{2FD83117-18D4-4F50-B150-B24C3ADCCAF6}"/>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0"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709207066"/>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sto+grafico piccolo">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8081963" y="1557338"/>
            <a:ext cx="3653783"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477519" y="1557338"/>
            <a:ext cx="7305513"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3" name="Text Placeholder 3">
            <a:extLst>
              <a:ext uri="{FF2B5EF4-FFF2-40B4-BE49-F238E27FC236}">
                <a16:creationId xmlns:a16="http://schemas.microsoft.com/office/drawing/2014/main" id="{8FE997AC-2DEF-4982-9219-0DE8E80C2C1D}"/>
              </a:ext>
            </a:extLst>
          </p:cNvPr>
          <p:cNvSpPr>
            <a:spLocks noGrp="1"/>
          </p:cNvSpPr>
          <p:nvPr>
            <p:ph type="body" sz="half" idx="11" hasCustomPrompt="1"/>
          </p:nvPr>
        </p:nvSpPr>
        <p:spPr>
          <a:xfrm>
            <a:off x="8162224" y="1696688"/>
            <a:ext cx="3492000" cy="457200"/>
          </a:xfrm>
        </p:spPr>
        <p:txBody>
          <a:bodyPr lIns="0" tIns="0" rIns="0" bIns="0">
            <a:no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a:t>
            </a:r>
          </a:p>
        </p:txBody>
      </p:sp>
      <p:sp>
        <p:nvSpPr>
          <p:cNvPr id="14" name="Content Placeholder 3">
            <a:extLst>
              <a:ext uri="{FF2B5EF4-FFF2-40B4-BE49-F238E27FC236}">
                <a16:creationId xmlns:a16="http://schemas.microsoft.com/office/drawing/2014/main" id="{5014FC49-70B3-48C6-AAEA-1B6DEB762BE4}"/>
              </a:ext>
            </a:extLst>
          </p:cNvPr>
          <p:cNvSpPr>
            <a:spLocks noGrp="1"/>
          </p:cNvSpPr>
          <p:nvPr>
            <p:ph sz="half" idx="2"/>
          </p:nvPr>
        </p:nvSpPr>
        <p:spPr>
          <a:xfrm>
            <a:off x="8162222" y="2261938"/>
            <a:ext cx="3492000" cy="3600000"/>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8" name="Rectangle 8">
            <a:extLst>
              <a:ext uri="{FF2B5EF4-FFF2-40B4-BE49-F238E27FC236}">
                <a16:creationId xmlns:a16="http://schemas.microsoft.com/office/drawing/2014/main" id="{BFF0EAD9-FB2A-4B10-AC7E-2867676F5114}"/>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0">
            <a:extLst>
              <a:ext uri="{FF2B5EF4-FFF2-40B4-BE49-F238E27FC236}">
                <a16:creationId xmlns:a16="http://schemas.microsoft.com/office/drawing/2014/main" id="{4DE85F56-C820-4265-A4F2-F29B8154D702}"/>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9">
            <a:extLst>
              <a:ext uri="{FF2B5EF4-FFF2-40B4-BE49-F238E27FC236}">
                <a16:creationId xmlns:a16="http://schemas.microsoft.com/office/drawing/2014/main" id="{6D6C4BEC-89CF-43B7-9CD5-49EE71B27928}"/>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21" name="Immagine 20">
            <a:extLst>
              <a:ext uri="{FF2B5EF4-FFF2-40B4-BE49-F238E27FC236}">
                <a16:creationId xmlns:a16="http://schemas.microsoft.com/office/drawing/2014/main" id="{665B96CC-8D49-494F-9C8A-BD85351377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Footer Placeholder 4">
            <a:extLst>
              <a:ext uri="{FF2B5EF4-FFF2-40B4-BE49-F238E27FC236}">
                <a16:creationId xmlns:a16="http://schemas.microsoft.com/office/drawing/2014/main" id="{C1DD249C-FFFA-4674-9CB5-ABEFDF50413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4" name="Slide Number Placeholder 5">
            <a:extLst>
              <a:ext uri="{FF2B5EF4-FFF2-40B4-BE49-F238E27FC236}">
                <a16:creationId xmlns:a16="http://schemas.microsoft.com/office/drawing/2014/main" id="{48756CF5-11CA-40E9-BF7A-4F15C16E34DC}"/>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5"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095217166"/>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sto piccolo+grafico">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4251325" y="1557338"/>
            <a:ext cx="7485063"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468895" y="1557338"/>
            <a:ext cx="3528947"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20" name="Text Placeholder 3">
            <a:extLst>
              <a:ext uri="{FF2B5EF4-FFF2-40B4-BE49-F238E27FC236}">
                <a16:creationId xmlns:a16="http://schemas.microsoft.com/office/drawing/2014/main" id="{10E25EF9-674A-4A68-B7E8-41ACE37CAFAA}"/>
              </a:ext>
            </a:extLst>
          </p:cNvPr>
          <p:cNvSpPr>
            <a:spLocks noGrp="1"/>
          </p:cNvSpPr>
          <p:nvPr>
            <p:ph type="body" sz="half" idx="11" hasCustomPrompt="1"/>
          </p:nvPr>
        </p:nvSpPr>
        <p:spPr>
          <a:xfrm>
            <a:off x="4366950" y="1679423"/>
            <a:ext cx="7253812" cy="457386"/>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a:t>
            </a:r>
          </a:p>
        </p:txBody>
      </p:sp>
      <p:sp>
        <p:nvSpPr>
          <p:cNvPr id="21" name="Content Placeholder 3">
            <a:extLst>
              <a:ext uri="{FF2B5EF4-FFF2-40B4-BE49-F238E27FC236}">
                <a16:creationId xmlns:a16="http://schemas.microsoft.com/office/drawing/2014/main" id="{9BCFAF2C-DE26-450A-8C7B-A22A26FF4391}"/>
              </a:ext>
            </a:extLst>
          </p:cNvPr>
          <p:cNvSpPr>
            <a:spLocks noGrp="1"/>
          </p:cNvSpPr>
          <p:nvPr>
            <p:ph sz="half" idx="2"/>
          </p:nvPr>
        </p:nvSpPr>
        <p:spPr>
          <a:xfrm>
            <a:off x="4366949" y="2165685"/>
            <a:ext cx="7253813" cy="3704166"/>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Rectangle 8">
            <a:extLst>
              <a:ext uri="{FF2B5EF4-FFF2-40B4-BE49-F238E27FC236}">
                <a16:creationId xmlns:a16="http://schemas.microsoft.com/office/drawing/2014/main" id="{D9D4E6DC-14B8-4843-AA1D-57AA39AE5B3E}"/>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91CC3821-0B1E-41AB-852F-4CB74E2EA3CC}"/>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9">
            <a:extLst>
              <a:ext uri="{FF2B5EF4-FFF2-40B4-BE49-F238E27FC236}">
                <a16:creationId xmlns:a16="http://schemas.microsoft.com/office/drawing/2014/main" id="{75FDA81B-88AF-4AF4-8B43-18134CE8E446}"/>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8" name="Immagine 17">
            <a:extLst>
              <a:ext uri="{FF2B5EF4-FFF2-40B4-BE49-F238E27FC236}">
                <a16:creationId xmlns:a16="http://schemas.microsoft.com/office/drawing/2014/main" id="{A12972DC-41D2-4C0E-AD61-A73383B821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ooter Placeholder 4">
            <a:extLst>
              <a:ext uri="{FF2B5EF4-FFF2-40B4-BE49-F238E27FC236}">
                <a16:creationId xmlns:a16="http://schemas.microsoft.com/office/drawing/2014/main" id="{51A03A1C-8D78-4F26-8F73-B711C52ED0D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4" name="Slide Number Placeholder 5">
            <a:extLst>
              <a:ext uri="{FF2B5EF4-FFF2-40B4-BE49-F238E27FC236}">
                <a16:creationId xmlns:a16="http://schemas.microsoft.com/office/drawing/2014/main" id="{6C03E07E-3B47-479C-ADF1-A58628B5A275}"/>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3"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1744056969"/>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fico + colonna libera a destra">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473075" y="1557338"/>
            <a:ext cx="7485063"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8207439" y="1560749"/>
            <a:ext cx="3528947"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20" name="Text Placeholder 3">
            <a:extLst>
              <a:ext uri="{FF2B5EF4-FFF2-40B4-BE49-F238E27FC236}">
                <a16:creationId xmlns:a16="http://schemas.microsoft.com/office/drawing/2014/main" id="{10E25EF9-674A-4A68-B7E8-41ACE37CAFAA}"/>
              </a:ext>
            </a:extLst>
          </p:cNvPr>
          <p:cNvSpPr>
            <a:spLocks noGrp="1"/>
          </p:cNvSpPr>
          <p:nvPr>
            <p:ph type="body" sz="half" idx="11" hasCustomPrompt="1"/>
          </p:nvPr>
        </p:nvSpPr>
        <p:spPr>
          <a:xfrm>
            <a:off x="588700" y="1679423"/>
            <a:ext cx="7253812" cy="457386"/>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a:t>
            </a:r>
          </a:p>
        </p:txBody>
      </p:sp>
      <p:sp>
        <p:nvSpPr>
          <p:cNvPr id="21" name="Content Placeholder 3">
            <a:extLst>
              <a:ext uri="{FF2B5EF4-FFF2-40B4-BE49-F238E27FC236}">
                <a16:creationId xmlns:a16="http://schemas.microsoft.com/office/drawing/2014/main" id="{9BCFAF2C-DE26-450A-8C7B-A22A26FF4391}"/>
              </a:ext>
            </a:extLst>
          </p:cNvPr>
          <p:cNvSpPr>
            <a:spLocks noGrp="1"/>
          </p:cNvSpPr>
          <p:nvPr>
            <p:ph sz="half" idx="2"/>
          </p:nvPr>
        </p:nvSpPr>
        <p:spPr>
          <a:xfrm>
            <a:off x="588699" y="2165685"/>
            <a:ext cx="7253813" cy="3704166"/>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Rectangle 8">
            <a:extLst>
              <a:ext uri="{FF2B5EF4-FFF2-40B4-BE49-F238E27FC236}">
                <a16:creationId xmlns:a16="http://schemas.microsoft.com/office/drawing/2014/main" id="{D9D4E6DC-14B8-4843-AA1D-57AA39AE5B3E}"/>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91CC3821-0B1E-41AB-852F-4CB74E2EA3CC}"/>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9">
            <a:extLst>
              <a:ext uri="{FF2B5EF4-FFF2-40B4-BE49-F238E27FC236}">
                <a16:creationId xmlns:a16="http://schemas.microsoft.com/office/drawing/2014/main" id="{75FDA81B-88AF-4AF4-8B43-18134CE8E446}"/>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8" name="Immagine 17">
            <a:extLst>
              <a:ext uri="{FF2B5EF4-FFF2-40B4-BE49-F238E27FC236}">
                <a16:creationId xmlns:a16="http://schemas.microsoft.com/office/drawing/2014/main" id="{A12972DC-41D2-4C0E-AD61-A73383B821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ooter Placeholder 4">
            <a:extLst>
              <a:ext uri="{FF2B5EF4-FFF2-40B4-BE49-F238E27FC236}">
                <a16:creationId xmlns:a16="http://schemas.microsoft.com/office/drawing/2014/main" id="{51A03A1C-8D78-4F26-8F73-B711C52ED0D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3" name="Slide Number Placeholder 5">
            <a:extLst>
              <a:ext uri="{FF2B5EF4-FFF2-40B4-BE49-F238E27FC236}">
                <a16:creationId xmlns:a16="http://schemas.microsoft.com/office/drawing/2014/main" id="{FB3668A3-50F9-4865-BCB1-15BD808B594F}"/>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22"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375704632"/>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tà testo+metà grafico">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6256216" y="1557338"/>
            <a:ext cx="5472000"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463786" y="1557338"/>
            <a:ext cx="5472000"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20" name="Text Placeholder 3">
            <a:extLst>
              <a:ext uri="{FF2B5EF4-FFF2-40B4-BE49-F238E27FC236}">
                <a16:creationId xmlns:a16="http://schemas.microsoft.com/office/drawing/2014/main" id="{1BE1843A-CB5F-4920-B032-23C22AAE931F}"/>
              </a:ext>
            </a:extLst>
          </p:cNvPr>
          <p:cNvSpPr>
            <a:spLocks noGrp="1"/>
          </p:cNvSpPr>
          <p:nvPr>
            <p:ph type="body" sz="half" idx="11" hasCustomPrompt="1"/>
          </p:nvPr>
        </p:nvSpPr>
        <p:spPr>
          <a:xfrm>
            <a:off x="6376432" y="1684420"/>
            <a:ext cx="5231635" cy="457200"/>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 DELLO SCHEMA</a:t>
            </a:r>
          </a:p>
        </p:txBody>
      </p:sp>
      <p:sp>
        <p:nvSpPr>
          <p:cNvPr id="21" name="Content Placeholder 3">
            <a:extLst>
              <a:ext uri="{FF2B5EF4-FFF2-40B4-BE49-F238E27FC236}">
                <a16:creationId xmlns:a16="http://schemas.microsoft.com/office/drawing/2014/main" id="{22E57A97-B19C-4884-84CD-94CF8F6244FF}"/>
              </a:ext>
            </a:extLst>
          </p:cNvPr>
          <p:cNvSpPr>
            <a:spLocks noGrp="1"/>
          </p:cNvSpPr>
          <p:nvPr>
            <p:ph sz="half" idx="2"/>
          </p:nvPr>
        </p:nvSpPr>
        <p:spPr>
          <a:xfrm>
            <a:off x="6376432" y="2220577"/>
            <a:ext cx="5231636" cy="3620398"/>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Rectangle 8">
            <a:extLst>
              <a:ext uri="{FF2B5EF4-FFF2-40B4-BE49-F238E27FC236}">
                <a16:creationId xmlns:a16="http://schemas.microsoft.com/office/drawing/2014/main" id="{EBDED907-CBCE-4C48-8974-1732296AB56B}"/>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F1D4BD23-7064-4A1A-B3B8-22936DC971AB}"/>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9">
            <a:extLst>
              <a:ext uri="{FF2B5EF4-FFF2-40B4-BE49-F238E27FC236}">
                <a16:creationId xmlns:a16="http://schemas.microsoft.com/office/drawing/2014/main" id="{45DD4428-CB25-4CE0-B3BD-9E45A9B024CE}"/>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8" name="Immagine 17">
            <a:extLst>
              <a:ext uri="{FF2B5EF4-FFF2-40B4-BE49-F238E27FC236}">
                <a16:creationId xmlns:a16="http://schemas.microsoft.com/office/drawing/2014/main" id="{ACFFE7A2-271E-4180-8862-1207E565D1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ooter Placeholder 4">
            <a:extLst>
              <a:ext uri="{FF2B5EF4-FFF2-40B4-BE49-F238E27FC236}">
                <a16:creationId xmlns:a16="http://schemas.microsoft.com/office/drawing/2014/main" id="{0A34ABB8-E594-41C5-B46B-F19275F5E598}"/>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4" name="Slide Number Placeholder 5">
            <a:extLst>
              <a:ext uri="{FF2B5EF4-FFF2-40B4-BE49-F238E27FC236}">
                <a16:creationId xmlns:a16="http://schemas.microsoft.com/office/drawing/2014/main" id="{EB9757BE-24B5-4D77-9B24-FA598161B26F}"/>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3"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690147616"/>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08000" y="939800"/>
            <a:ext cx="112045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it-IT" altLang="it-IT"/>
              <a:t>Fare clic per modificare lo stile del titolo dello schema</a:t>
            </a:r>
            <a:endParaRPr lang="en-US" altLang="it-IT"/>
          </a:p>
        </p:txBody>
      </p:sp>
      <p:sp>
        <p:nvSpPr>
          <p:cNvPr id="1027" name="Text Placeholder 2"/>
          <p:cNvSpPr>
            <a:spLocks noGrp="1"/>
          </p:cNvSpPr>
          <p:nvPr>
            <p:ph type="body" idx="1"/>
          </p:nvPr>
        </p:nvSpPr>
        <p:spPr bwMode="auto">
          <a:xfrm>
            <a:off x="508000" y="2103438"/>
            <a:ext cx="11204575"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p:txBody>
      </p:sp>
    </p:spTree>
  </p:cSld>
  <p:clrMap bg1="lt1" tx1="dk1" bg2="lt2" tx2="dk2" accent1="accent1" accent2="accent2" accent3="accent3" accent4="accent4" accent5="accent5" accent6="accent6" hlink="hlink" folHlink="folHlink"/>
  <p:sldLayoutIdLst>
    <p:sldLayoutId id="2147483719" r:id="rId1"/>
    <p:sldLayoutId id="2147483708" r:id="rId2"/>
    <p:sldLayoutId id="2147483709" r:id="rId3"/>
    <p:sldLayoutId id="2147483710" r:id="rId4"/>
    <p:sldLayoutId id="2147483711" r:id="rId5"/>
    <p:sldLayoutId id="2147483712" r:id="rId6"/>
    <p:sldLayoutId id="2147483713" r:id="rId7"/>
    <p:sldLayoutId id="2147483720" r:id="rId8"/>
    <p:sldLayoutId id="2147483714" r:id="rId9"/>
    <p:sldLayoutId id="2147483716" r:id="rId10"/>
    <p:sldLayoutId id="2147483715" r:id="rId11"/>
    <p:sldLayoutId id="2147483717" r:id="rId12"/>
    <p:sldLayoutId id="2147483718" r:id="rId13"/>
  </p:sldLayoutIdLst>
  <p:hf hdr="0" dt="0"/>
  <p:txStyles>
    <p:titleStyle>
      <a:lvl1pPr algn="l" defTabSz="457200" rtl="0" fontAlgn="base">
        <a:spcBef>
          <a:spcPct val="0"/>
        </a:spcBef>
        <a:spcAft>
          <a:spcPct val="0"/>
        </a:spcAft>
        <a:defRPr sz="2400" b="1" kern="1200">
          <a:solidFill>
            <a:srgbClr val="595959"/>
          </a:solidFill>
          <a:latin typeface="Arial" panose="020B0604020202020204" pitchFamily="34" charset="0"/>
          <a:ea typeface="+mj-ea"/>
          <a:cs typeface="Arial" panose="020B0604020202020204" pitchFamily="34" charset="0"/>
        </a:defRPr>
      </a:lvl1pPr>
      <a:lvl2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2pPr>
      <a:lvl3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3pPr>
      <a:lvl4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4pPr>
      <a:lvl5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defTabSz="457200" rtl="0" fontAlgn="t">
        <a:spcBef>
          <a:spcPct val="0"/>
        </a:spcBef>
        <a:spcAft>
          <a:spcPts val="1200"/>
        </a:spcAft>
        <a:buClr>
          <a:srgbClr val="CC2A2A"/>
        </a:buClr>
        <a:buSzPct val="100000"/>
        <a:defRPr kern="1200">
          <a:solidFill>
            <a:schemeClr val="tx2"/>
          </a:solidFill>
          <a:latin typeface="Arial" panose="020B0604020202020204" pitchFamily="34" charset="0"/>
          <a:ea typeface="+mn-ea"/>
          <a:cs typeface="Arial" panose="020B0604020202020204" pitchFamily="34" charset="0"/>
        </a:defRPr>
      </a:lvl1pPr>
      <a:lvl2pPr marL="323850" algn="l" defTabSz="457200" rtl="0" fontAlgn="base">
        <a:spcBef>
          <a:spcPct val="20000"/>
        </a:spcBef>
        <a:spcAft>
          <a:spcPts val="600"/>
        </a:spcAft>
        <a:buClr>
          <a:srgbClr val="CC2A2A"/>
        </a:buClr>
        <a:buSzPct val="100000"/>
        <a:defRPr sz="1600" kern="1200">
          <a:solidFill>
            <a:schemeClr val="tx2"/>
          </a:solidFill>
          <a:latin typeface="Arial" panose="020B0604020202020204" pitchFamily="34" charset="0"/>
          <a:ea typeface="+mn-ea"/>
          <a:cs typeface="Arial" panose="020B0604020202020204" pitchFamily="34" charset="0"/>
        </a:defRPr>
      </a:lvl2pPr>
      <a:lvl3pPr marL="628650" algn="l" defTabSz="457200" rtl="0" fontAlgn="base">
        <a:spcBef>
          <a:spcPct val="20000"/>
        </a:spcBef>
        <a:spcAft>
          <a:spcPts val="600"/>
        </a:spcAft>
        <a:buClr>
          <a:srgbClr val="CC2A2A"/>
        </a:buClr>
        <a:buSzPct val="100000"/>
        <a:defRPr sz="1400" kern="1200">
          <a:solidFill>
            <a:schemeClr val="tx2"/>
          </a:solidFill>
          <a:latin typeface="Arial" panose="020B0604020202020204" pitchFamily="34" charset="0"/>
          <a:ea typeface="+mn-ea"/>
          <a:cs typeface="Arial" panose="020B0604020202020204" pitchFamily="34" charset="0"/>
        </a:defRPr>
      </a:lvl3pPr>
      <a:lvl4pPr marL="1006475"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4pPr>
      <a:lvl5pPr marL="1366838"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jpg"/><Relationship Id="rId18" Type="http://schemas.openxmlformats.org/officeDocument/2006/relationships/image" Target="../media/image34.jpg"/><Relationship Id="rId3" Type="http://schemas.openxmlformats.org/officeDocument/2006/relationships/image" Target="../media/image19.png"/><Relationship Id="rId21" Type="http://schemas.openxmlformats.org/officeDocument/2006/relationships/image" Target="../media/image37.jpg"/><Relationship Id="rId7" Type="http://schemas.openxmlformats.org/officeDocument/2006/relationships/image" Target="../media/image23.png"/><Relationship Id="rId12" Type="http://schemas.openxmlformats.org/officeDocument/2006/relationships/image" Target="../media/image28.jpg"/><Relationship Id="rId17" Type="http://schemas.openxmlformats.org/officeDocument/2006/relationships/image" Target="../media/image33.jpg"/><Relationship Id="rId2" Type="http://schemas.openxmlformats.org/officeDocument/2006/relationships/notesSlide" Target="../notesSlides/notesSlide12.xml"/><Relationship Id="rId16" Type="http://schemas.openxmlformats.org/officeDocument/2006/relationships/image" Target="../media/image32.jpg"/><Relationship Id="rId20" Type="http://schemas.openxmlformats.org/officeDocument/2006/relationships/image" Target="../media/image36.jp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jpg"/><Relationship Id="rId24" Type="http://schemas.openxmlformats.org/officeDocument/2006/relationships/image" Target="../media/image40.jpg"/><Relationship Id="rId5" Type="http://schemas.openxmlformats.org/officeDocument/2006/relationships/image" Target="../media/image21.png"/><Relationship Id="rId15" Type="http://schemas.openxmlformats.org/officeDocument/2006/relationships/image" Target="../media/image31.jpg"/><Relationship Id="rId23" Type="http://schemas.openxmlformats.org/officeDocument/2006/relationships/image" Target="../media/image39.jpg"/><Relationship Id="rId10" Type="http://schemas.openxmlformats.org/officeDocument/2006/relationships/image" Target="../media/image26.jpg"/><Relationship Id="rId19" Type="http://schemas.openxmlformats.org/officeDocument/2006/relationships/image" Target="../media/image35.jpg"/><Relationship Id="rId4" Type="http://schemas.openxmlformats.org/officeDocument/2006/relationships/image" Target="../media/image20.png"/><Relationship Id="rId9" Type="http://schemas.openxmlformats.org/officeDocument/2006/relationships/image" Target="../media/image25.jpg"/><Relationship Id="rId14" Type="http://schemas.openxmlformats.org/officeDocument/2006/relationships/image" Target="../media/image30.jpg"/><Relationship Id="rId22" Type="http://schemas.openxmlformats.org/officeDocument/2006/relationships/image" Target="../media/image38.jp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1.wmf"/><Relationship Id="rId3" Type="http://schemas.openxmlformats.org/officeDocument/2006/relationships/notesSlide" Target="../notesSlides/notesSlide13.xml"/><Relationship Id="rId7" Type="http://schemas.openxmlformats.org/officeDocument/2006/relationships/image" Target="../media/image45.png"/><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jpe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3" Type="http://schemas.openxmlformats.org/officeDocument/2006/relationships/image" Target="../media/image58.jf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3.jf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mailto:francesco.pugliese@istat.it"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0BFAD7-8051-44E7-952E-F8647A1CBD0F}"/>
              </a:ext>
            </a:extLst>
          </p:cNvPr>
          <p:cNvSpPr>
            <a:spLocks noGrp="1"/>
          </p:cNvSpPr>
          <p:nvPr>
            <p:ph type="ctrTitle"/>
          </p:nvPr>
        </p:nvSpPr>
        <p:spPr>
          <a:xfrm>
            <a:off x="469184" y="2801909"/>
            <a:ext cx="11184450" cy="2782819"/>
          </a:xfrm>
        </p:spPr>
        <p:txBody>
          <a:bodyPr>
            <a:normAutofit fontScale="90000"/>
          </a:bodyPr>
          <a:lstStyle/>
          <a:p>
            <a:r>
              <a:rPr lang="it-IT" b="1" dirty="0" smtClean="0"/>
              <a:t/>
            </a:r>
            <a:br>
              <a:rPr lang="it-IT" b="1" dirty="0" smtClean="0"/>
            </a:br>
            <a:r>
              <a:rPr lang="it-IT" sz="4400" b="1" u="sng" dirty="0" smtClean="0"/>
              <a:t>A</a:t>
            </a:r>
            <a:r>
              <a:rPr lang="en-US" sz="4400" b="1" u="sng" dirty="0" err="1" smtClean="0"/>
              <a:t>rtificial</a:t>
            </a:r>
            <a:r>
              <a:rPr lang="en-US" sz="4400" b="1" u="sng" dirty="0" smtClean="0"/>
              <a:t> </a:t>
            </a:r>
            <a:r>
              <a:rPr lang="en-US" sz="4400" b="1" u="sng" dirty="0"/>
              <a:t>Intelligence as a driver for Innovation in Official </a:t>
            </a:r>
            <a:r>
              <a:rPr lang="en-US" sz="4400" b="1" u="sng" dirty="0" smtClean="0"/>
              <a:t>Statistics</a:t>
            </a:r>
            <a:r>
              <a:rPr lang="en-US" sz="4400" b="1" dirty="0" smtClean="0"/>
              <a:t/>
            </a:r>
            <a:br>
              <a:rPr lang="en-US" sz="4400" b="1" dirty="0" smtClean="0"/>
            </a:br>
            <a:r>
              <a:rPr lang="en-US" sz="4400" b="1" dirty="0" smtClean="0"/>
              <a:t>Francesco Pugliese, </a:t>
            </a:r>
            <a:r>
              <a:rPr lang="it-IT" sz="4400" dirty="0"/>
              <a:t>Central </a:t>
            </a:r>
            <a:r>
              <a:rPr lang="it-IT" sz="4400" dirty="0" err="1"/>
              <a:t>Directorate</a:t>
            </a:r>
            <a:r>
              <a:rPr lang="it-IT" sz="4400" dirty="0"/>
              <a:t> for </a:t>
            </a:r>
            <a:r>
              <a:rPr lang="it-IT" sz="4400" dirty="0" err="1"/>
              <a:t>Methodology</a:t>
            </a:r>
            <a:r>
              <a:rPr lang="it-IT" sz="4400" dirty="0"/>
              <a:t> and Design of Statistical </a:t>
            </a:r>
            <a:r>
              <a:rPr lang="it-IT" sz="4400" dirty="0" err="1" smtClean="0"/>
              <a:t>Processes</a:t>
            </a:r>
            <a:r>
              <a:rPr lang="it-IT" sz="4400" dirty="0" smtClean="0"/>
              <a:t>, </a:t>
            </a:r>
            <a:r>
              <a:rPr lang="en-US" sz="4400" b="1" dirty="0" err="1" smtClean="0"/>
              <a:t>Istat</a:t>
            </a:r>
            <a:r>
              <a:rPr lang="en-US" b="1" dirty="0" smtClean="0"/>
              <a:t/>
            </a:r>
            <a:br>
              <a:rPr lang="en-US" b="1" dirty="0" smtClean="0"/>
            </a:br>
            <a:r>
              <a:rPr lang="it-IT" b="1" dirty="0" smtClean="0"/>
              <a:t/>
            </a:r>
            <a:br>
              <a:rPr lang="it-IT" b="1" dirty="0" smtClean="0"/>
            </a:br>
            <a:r>
              <a:rPr lang="it-IT" sz="2700" b="1" dirty="0" smtClean="0"/>
              <a:t>ARTIFICIAL </a:t>
            </a:r>
            <a:r>
              <a:rPr lang="it-IT" sz="2700" b="1" dirty="0"/>
              <a:t>INTELLIGENCE AND OFFICIAL STATISTICS: THE NEW FRONTIER OF INNOVATION</a:t>
            </a:r>
            <a:r>
              <a:rPr lang="it-IT" sz="2700" dirty="0"/>
              <a:t/>
            </a:r>
            <a:br>
              <a:rPr lang="it-IT" sz="2700" dirty="0"/>
            </a:br>
            <a:r>
              <a:rPr lang="it-IT" sz="2700" dirty="0"/>
              <a:t>Caserta | 12 </a:t>
            </a:r>
            <a:r>
              <a:rPr lang="it-IT" sz="2700" dirty="0" err="1"/>
              <a:t>November</a:t>
            </a:r>
            <a:r>
              <a:rPr lang="it-IT" sz="2700" dirty="0"/>
              <a:t> 2025 | </a:t>
            </a:r>
            <a:r>
              <a:rPr lang="it-IT" sz="2700" dirty="0" err="1"/>
              <a:t>University</a:t>
            </a:r>
            <a:r>
              <a:rPr lang="it-IT" sz="2700" dirty="0"/>
              <a:t> of Campania “Luigi Vanvitelli” | </a:t>
            </a:r>
            <a:r>
              <a:rPr lang="it-IT" sz="2700" dirty="0" err="1"/>
              <a:t>Department</a:t>
            </a:r>
            <a:r>
              <a:rPr lang="it-IT" sz="2700" dirty="0"/>
              <a:t> of </a:t>
            </a:r>
            <a:r>
              <a:rPr lang="it-IT" sz="2700" dirty="0" err="1"/>
              <a:t>Mathematics</a:t>
            </a:r>
            <a:r>
              <a:rPr lang="it-IT" sz="2700" dirty="0"/>
              <a:t> and </a:t>
            </a:r>
            <a:r>
              <a:rPr lang="it-IT" sz="2700" dirty="0" err="1"/>
              <a:t>Physics</a:t>
            </a:r>
            <a:r>
              <a:rPr lang="it-IT" sz="2700" dirty="0"/>
              <a:t> </a:t>
            </a:r>
            <a:r>
              <a:rPr lang="it-IT" sz="2700" dirty="0" smtClean="0"/>
              <a:t>| Abramo Lincoln Street, 5</a:t>
            </a:r>
            <a:r>
              <a:rPr lang="it-IT" sz="2700" dirty="0"/>
              <a:t/>
            </a:r>
            <a:br>
              <a:rPr lang="it-IT" sz="2700" dirty="0"/>
            </a:br>
            <a:r>
              <a:rPr lang="it-IT" sz="2700" b="1" dirty="0"/>
              <a:t>QUINDICESIMA GIORNATA ITALIANA DELLA STATISTICA </a:t>
            </a:r>
            <a:r>
              <a:rPr lang="it-IT" sz="2700" dirty="0"/>
              <a:t/>
            </a:r>
            <a:br>
              <a:rPr lang="it-IT" sz="2700" dirty="0"/>
            </a:br>
            <a:r>
              <a:rPr lang="en-US" dirty="0" smtClean="0"/>
              <a:t/>
            </a:r>
            <a:br>
              <a:rPr lang="en-US" dirty="0" smtClean="0"/>
            </a:br>
            <a:r>
              <a:rPr lang="en-US" sz="2400" dirty="0" smtClean="0"/>
              <a:t/>
            </a:r>
            <a:br>
              <a:rPr lang="en-US" sz="2400" dirty="0" smtClean="0"/>
            </a:br>
            <a:endParaRPr lang="it-IT" sz="2400" dirty="0"/>
          </a:p>
        </p:txBody>
      </p:sp>
      <p:sp>
        <p:nvSpPr>
          <p:cNvPr id="3" name="Segnaposto testo 2">
            <a:extLst>
              <a:ext uri="{FF2B5EF4-FFF2-40B4-BE49-F238E27FC236}">
                <a16:creationId xmlns:a16="http://schemas.microsoft.com/office/drawing/2014/main" id="{ADFE67CC-0EAE-4BEC-A961-535FE506AA10}"/>
              </a:ext>
            </a:extLst>
          </p:cNvPr>
          <p:cNvSpPr>
            <a:spLocks noGrp="1"/>
          </p:cNvSpPr>
          <p:nvPr>
            <p:ph type="body" idx="1"/>
          </p:nvPr>
        </p:nvSpPr>
        <p:spPr>
          <a:xfrm>
            <a:off x="469184" y="6495314"/>
            <a:ext cx="7481115" cy="179536"/>
          </a:xfrm>
        </p:spPr>
        <p:txBody>
          <a:bodyPr/>
          <a:lstStyle/>
          <a:p>
            <a:r>
              <a:rPr lang="it-IT" dirty="0"/>
              <a:t>Istat | DCME | MEC</a:t>
            </a:r>
          </a:p>
        </p:txBody>
      </p:sp>
      <p:pic>
        <p:nvPicPr>
          <p:cNvPr id="7" name="Immagine 6"/>
          <p:cNvPicPr/>
          <p:nvPr/>
        </p:nvPicPr>
        <p:blipFill>
          <a:blip r:embed="rId3" cstate="print">
            <a:extLst>
              <a:ext uri="{28A0092B-C50C-407E-A947-70E740481C1C}">
                <a14:useLocalDpi xmlns:a14="http://schemas.microsoft.com/office/drawing/2010/main" val="0"/>
              </a:ext>
            </a:extLst>
          </a:blip>
          <a:stretch>
            <a:fillRect/>
          </a:stretch>
        </p:blipFill>
        <p:spPr>
          <a:xfrm>
            <a:off x="10153564" y="5232480"/>
            <a:ext cx="1539433" cy="1417440"/>
          </a:xfrm>
          <a:prstGeom prst="rect">
            <a:avLst/>
          </a:prstGeom>
        </p:spPr>
      </p:pic>
      <p:pic>
        <p:nvPicPr>
          <p:cNvPr id="8" name="Immagine 7" descr="Immagine che contiene Carattere, testo, schermata, Elementi grafici&#10;&#10;Descrizione generata automaticamente"/>
          <p:cNvPicPr/>
          <p:nvPr/>
        </p:nvPicPr>
        <p:blipFill>
          <a:blip r:embed="rId4" cstate="print">
            <a:extLst>
              <a:ext uri="{28A0092B-C50C-407E-A947-70E740481C1C}">
                <a14:useLocalDpi xmlns:a14="http://schemas.microsoft.com/office/drawing/2010/main" val="0"/>
              </a:ext>
            </a:extLst>
          </a:blip>
          <a:stretch>
            <a:fillRect/>
          </a:stretch>
        </p:blipFill>
        <p:spPr>
          <a:xfrm>
            <a:off x="7568652" y="5284501"/>
            <a:ext cx="2277600" cy="1390349"/>
          </a:xfrm>
          <a:prstGeom prst="rect">
            <a:avLst/>
          </a:prstGeom>
        </p:spPr>
      </p:pic>
      <p:sp>
        <p:nvSpPr>
          <p:cNvPr id="9" name="Segnaposto testo 8"/>
          <p:cNvSpPr>
            <a:spLocks noGrp="1"/>
          </p:cNvSpPr>
          <p:nvPr>
            <p:ph type="body" idx="11"/>
          </p:nvPr>
        </p:nvSpPr>
        <p:spPr/>
        <p:txBody>
          <a:bodyPr/>
          <a:lstStyle/>
          <a:p>
            <a:endParaRPr lang="it-IT" dirty="0"/>
          </a:p>
        </p:txBody>
      </p:sp>
      <p:sp>
        <p:nvSpPr>
          <p:cNvPr id="10" name="Segnaposto testo 9"/>
          <p:cNvSpPr>
            <a:spLocks noGrp="1"/>
          </p:cNvSpPr>
          <p:nvPr>
            <p:ph type="body" idx="12"/>
          </p:nvPr>
        </p:nvSpPr>
        <p:spPr/>
        <p:txBody>
          <a:bodyPr/>
          <a:lstStyle/>
          <a:p>
            <a:endParaRPr lang="it-IT"/>
          </a:p>
        </p:txBody>
      </p:sp>
    </p:spTree>
    <p:extLst>
      <p:ext uri="{BB962C8B-B14F-4D97-AF65-F5344CB8AC3E}">
        <p14:creationId xmlns:p14="http://schemas.microsoft.com/office/powerpoint/2010/main" val="2730702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10</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p>
            <a:r>
              <a:rPr lang="it-IT"/>
              <a:t>Use Case 1: AI </a:t>
            </a:r>
            <a:r>
              <a:rPr lang="it-IT" dirty="0"/>
              <a:t>for </a:t>
            </a:r>
            <a:r>
              <a:rPr lang="it-IT" dirty="0" err="1"/>
              <a:t>Sentiment</a:t>
            </a:r>
            <a:r>
              <a:rPr lang="it-IT" dirty="0"/>
              <a:t> Analysis</a:t>
            </a:r>
          </a:p>
        </p:txBody>
      </p:sp>
      <p:sp>
        <p:nvSpPr>
          <p:cNvPr id="7" name="Titolo 1">
            <a:extLst>
              <a:ext uri="{FF2B5EF4-FFF2-40B4-BE49-F238E27FC236}">
                <a16:creationId xmlns:a16="http://schemas.microsoft.com/office/drawing/2014/main" id="{442B9BD5-84FE-48C5-A68E-207D015CF982}"/>
              </a:ext>
            </a:extLst>
          </p:cNvPr>
          <p:cNvSpPr txBox="1">
            <a:spLocks/>
          </p:cNvSpPr>
          <p:nvPr/>
        </p:nvSpPr>
        <p:spPr bwMode="auto">
          <a:xfrm>
            <a:off x="512844" y="737677"/>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lvl1pPr algn="l" defTabSz="457200" rtl="0" fontAlgn="base">
              <a:lnSpc>
                <a:spcPts val="3000"/>
              </a:lnSpc>
              <a:spcBef>
                <a:spcPct val="0"/>
              </a:spcBef>
              <a:spcAft>
                <a:spcPct val="0"/>
              </a:spcAft>
              <a:defRPr sz="2800" b="1" kern="1200" cap="none" baseline="0">
                <a:solidFill>
                  <a:srgbClr val="595959"/>
                </a:solidFill>
                <a:latin typeface="Arial" panose="020B0604020202020204" pitchFamily="34" charset="0"/>
                <a:ea typeface="+mj-ea"/>
                <a:cs typeface="Arial" panose="020B0604020202020204" pitchFamily="34" charset="0"/>
              </a:defRPr>
            </a:lvl1pPr>
            <a:lvl2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2pPr>
            <a:lvl3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3pPr>
            <a:lvl4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4pPr>
            <a:lvl5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smtClean="0"/>
              <a:t>Second Maximum on the 6</a:t>
            </a:r>
            <a:r>
              <a:rPr lang="en-US" baseline="30000" smtClean="0"/>
              <a:t>th </a:t>
            </a:r>
            <a:r>
              <a:rPr lang="en-US" smtClean="0"/>
              <a:t>March</a:t>
            </a:r>
            <a:endParaRPr lang="en-US" dirty="0"/>
          </a:p>
        </p:txBody>
      </p:sp>
      <p:sp>
        <p:nvSpPr>
          <p:cNvPr id="9" name="Segnaposto testo 2">
            <a:extLst>
              <a:ext uri="{FF2B5EF4-FFF2-40B4-BE49-F238E27FC236}">
                <a16:creationId xmlns:a16="http://schemas.microsoft.com/office/drawing/2014/main" id="{F20798B0-41D0-60FE-1853-B1128600E950}"/>
              </a:ext>
            </a:extLst>
          </p:cNvPr>
          <p:cNvSpPr>
            <a:spLocks noGrp="1"/>
          </p:cNvSpPr>
          <p:nvPr>
            <p:ph type="body" idx="1"/>
          </p:nvPr>
        </p:nvSpPr>
        <p:spPr>
          <a:xfrm>
            <a:off x="512844" y="2063240"/>
            <a:ext cx="5157787" cy="563251"/>
          </a:xfrm>
          <a:prstGeom prst="roundRect">
            <a:avLst/>
          </a:prstGeom>
          <a:noFill/>
          <a:ln w="25400">
            <a:solidFill>
              <a:srgbClr val="92D050"/>
            </a:solidFill>
          </a:ln>
        </p:spPr>
        <p:txBody>
          <a:bodyPr>
            <a:normAutofit/>
          </a:bodyPr>
          <a:lstStyle/>
          <a:p>
            <a:pPr algn="ctr"/>
            <a:r>
              <a:rPr lang="it-IT" sz="3200" b="0" dirty="0">
                <a:solidFill>
                  <a:srgbClr val="92D050"/>
                </a:solidFill>
              </a:rPr>
              <a:t>Positive words</a:t>
            </a:r>
            <a:endParaRPr lang="en-GB" sz="3200" b="0" dirty="0">
              <a:solidFill>
                <a:srgbClr val="92D050"/>
              </a:solidFill>
            </a:endParaRPr>
          </a:p>
        </p:txBody>
      </p:sp>
      <p:pic>
        <p:nvPicPr>
          <p:cNvPr id="10" name="Segnaposto contenuto 9">
            <a:extLst>
              <a:ext uri="{FF2B5EF4-FFF2-40B4-BE49-F238E27FC236}">
                <a16:creationId xmlns:a16="http://schemas.microsoft.com/office/drawing/2014/main" id="{6362F733-B57F-98BD-10A6-E4287AC37F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41" y="2851739"/>
            <a:ext cx="5263592" cy="2729829"/>
          </a:xfrm>
          <a:prstGeom prst="rect">
            <a:avLst/>
          </a:prstGeom>
          <a:effectLst>
            <a:outerShdw blurRad="50800" dist="38100" dir="2700000" algn="tl" rotWithShape="0">
              <a:prstClr val="black">
                <a:alpha val="40000"/>
              </a:prstClr>
            </a:outerShdw>
          </a:effectLst>
        </p:spPr>
      </p:pic>
      <p:sp>
        <p:nvSpPr>
          <p:cNvPr id="11" name="Segnaposto testo 3">
            <a:extLst>
              <a:ext uri="{FF2B5EF4-FFF2-40B4-BE49-F238E27FC236}">
                <a16:creationId xmlns:a16="http://schemas.microsoft.com/office/drawing/2014/main" id="{8C3C72FB-23B9-C510-1EAB-7A4E3E31656F}"/>
              </a:ext>
            </a:extLst>
          </p:cNvPr>
          <p:cNvSpPr txBox="1">
            <a:spLocks/>
          </p:cNvSpPr>
          <p:nvPr/>
        </p:nvSpPr>
        <p:spPr>
          <a:xfrm>
            <a:off x="6555015" y="2063241"/>
            <a:ext cx="5183188" cy="563251"/>
          </a:xfrm>
          <a:prstGeom prst="roundRect">
            <a:avLst/>
          </a:prstGeom>
          <a:solidFill>
            <a:schemeClr val="bg1"/>
          </a:solidFill>
          <a:ln w="25400">
            <a:solidFill>
              <a:srgbClr val="FF0000"/>
            </a:solidFill>
          </a:ln>
        </p:spPr>
        <p:txBody>
          <a:bodyPr vert="horz" lIns="91440" tIns="45720" rIns="91440" bIns="45720" rtlCol="0" anchor="b">
            <a:normAutofit fontScale="92500" lnSpcReduction="10000"/>
          </a:bodyPr>
          <a:lstStyle>
            <a:lvl1pPr algn="l" defTabSz="457200" rtl="0" fontAlgn="t">
              <a:spcBef>
                <a:spcPct val="0"/>
              </a:spcBef>
              <a:spcAft>
                <a:spcPts val="1200"/>
              </a:spcAft>
              <a:buClr>
                <a:srgbClr val="CC2A2A"/>
              </a:buClr>
              <a:buSzPct val="100000"/>
              <a:defRPr kern="1200">
                <a:solidFill>
                  <a:schemeClr val="tx2"/>
                </a:solidFill>
                <a:latin typeface="Arial" panose="020B0604020202020204" pitchFamily="34" charset="0"/>
                <a:ea typeface="+mn-ea"/>
                <a:cs typeface="Arial" panose="020B0604020202020204" pitchFamily="34" charset="0"/>
              </a:defRPr>
            </a:lvl1pPr>
            <a:lvl2pPr marL="323850" algn="l" defTabSz="457200" rtl="0" fontAlgn="base">
              <a:spcBef>
                <a:spcPct val="20000"/>
              </a:spcBef>
              <a:spcAft>
                <a:spcPts val="600"/>
              </a:spcAft>
              <a:buClr>
                <a:srgbClr val="CC2A2A"/>
              </a:buClr>
              <a:buSzPct val="100000"/>
              <a:defRPr sz="1600" kern="1200">
                <a:solidFill>
                  <a:schemeClr val="tx2"/>
                </a:solidFill>
                <a:latin typeface="Arial" panose="020B0604020202020204" pitchFamily="34" charset="0"/>
                <a:ea typeface="+mn-ea"/>
                <a:cs typeface="Arial" panose="020B0604020202020204" pitchFamily="34" charset="0"/>
              </a:defRPr>
            </a:lvl2pPr>
            <a:lvl3pPr marL="628650" algn="l" defTabSz="457200" rtl="0" fontAlgn="base">
              <a:spcBef>
                <a:spcPct val="20000"/>
              </a:spcBef>
              <a:spcAft>
                <a:spcPts val="600"/>
              </a:spcAft>
              <a:buClr>
                <a:srgbClr val="CC2A2A"/>
              </a:buClr>
              <a:buSzPct val="100000"/>
              <a:defRPr sz="1400" kern="1200">
                <a:solidFill>
                  <a:schemeClr val="tx2"/>
                </a:solidFill>
                <a:latin typeface="Arial" panose="020B0604020202020204" pitchFamily="34" charset="0"/>
                <a:ea typeface="+mn-ea"/>
                <a:cs typeface="Arial" panose="020B0604020202020204" pitchFamily="34" charset="0"/>
              </a:defRPr>
            </a:lvl3pPr>
            <a:lvl4pPr marL="1006475"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4pPr>
            <a:lvl5pPr marL="1366838"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ctr" eaLnBrk="1" hangingPunct="1"/>
            <a:r>
              <a:rPr lang="it-IT" sz="3200" smtClean="0">
                <a:solidFill>
                  <a:srgbClr val="FF0000"/>
                </a:solidFill>
              </a:rPr>
              <a:t>Negative words</a:t>
            </a:r>
            <a:endParaRPr lang="en-GB" sz="3200" dirty="0">
              <a:solidFill>
                <a:srgbClr val="FF0000"/>
              </a:solidFill>
            </a:endParaRPr>
          </a:p>
        </p:txBody>
      </p:sp>
      <p:pic>
        <p:nvPicPr>
          <p:cNvPr id="12" name="Segnaposto contenuto 11">
            <a:extLst>
              <a:ext uri="{FF2B5EF4-FFF2-40B4-BE49-F238E27FC236}">
                <a16:creationId xmlns:a16="http://schemas.microsoft.com/office/drawing/2014/main" id="{14816F5C-7F13-0168-F6B8-89A822DD7B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9073" y="2851739"/>
            <a:ext cx="5428615" cy="281541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7708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11</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457309"/>
            <a:ext cx="11269308" cy="430887"/>
          </a:xfrm>
        </p:spPr>
        <p:txBody>
          <a:bodyPr/>
          <a:lstStyle/>
          <a:p>
            <a:pPr>
              <a:lnSpc>
                <a:spcPct val="100000"/>
              </a:lnSpc>
            </a:pPr>
            <a:r>
              <a:rPr lang="it-IT"/>
              <a:t>Use Case 2: AI </a:t>
            </a:r>
            <a:r>
              <a:rPr lang="it-IT" dirty="0"/>
              <a:t>for Land Cover</a:t>
            </a:r>
          </a:p>
        </p:txBody>
      </p:sp>
      <p:sp>
        <p:nvSpPr>
          <p:cNvPr id="2" name="Rettangolo 1"/>
          <p:cNvSpPr/>
          <p:nvPr/>
        </p:nvSpPr>
        <p:spPr>
          <a:xfrm>
            <a:off x="468896" y="1375222"/>
            <a:ext cx="11152086" cy="2185214"/>
          </a:xfrm>
          <a:prstGeom prst="rect">
            <a:avLst/>
          </a:prstGeom>
        </p:spPr>
        <p:txBody>
          <a:bodyPr wrap="square">
            <a:spAutoFit/>
          </a:bodyPr>
          <a:lstStyle/>
          <a:p>
            <a:pPr marL="0" indent="0">
              <a:buNone/>
            </a:pPr>
            <a:r>
              <a:rPr lang="en-US" sz="2800" b="1" dirty="0">
                <a:solidFill>
                  <a:srgbClr val="595959"/>
                </a:solidFill>
                <a:latin typeface="Arial" panose="020B0604020202020204" pitchFamily="34" charset="0"/>
                <a:ea typeface="+mj-ea"/>
                <a:cs typeface="Arial" panose="020B0604020202020204" pitchFamily="34" charset="0"/>
              </a:rPr>
              <a:t>GOALS</a:t>
            </a:r>
          </a:p>
          <a:p>
            <a:pPr marL="0" indent="0" algn="just">
              <a:lnSpc>
                <a:spcPct val="120000"/>
              </a:lnSpc>
              <a:buNone/>
            </a:pPr>
            <a:r>
              <a:rPr lang="it-IT" b="1" spc="-1" dirty="0">
                <a:solidFill>
                  <a:srgbClr val="000000"/>
                </a:solidFill>
                <a:uFill>
                  <a:solidFill>
                    <a:srgbClr val="FFFFFF"/>
                  </a:solidFill>
                </a:uFill>
              </a:rPr>
              <a:t>Land</a:t>
            </a:r>
            <a:r>
              <a:rPr lang="it-IT" spc="-1" dirty="0">
                <a:solidFill>
                  <a:srgbClr val="000000"/>
                </a:solidFill>
                <a:uFill>
                  <a:solidFill>
                    <a:srgbClr val="FFFFFF"/>
                  </a:solidFill>
                </a:uFill>
              </a:rPr>
              <a:t> </a:t>
            </a:r>
            <a:r>
              <a:rPr lang="it-IT" b="1" spc="-1" dirty="0">
                <a:solidFill>
                  <a:srgbClr val="000000"/>
                </a:solidFill>
                <a:uFill>
                  <a:solidFill>
                    <a:srgbClr val="FFFFFF"/>
                  </a:solidFill>
                </a:uFill>
              </a:rPr>
              <a:t>Cover</a:t>
            </a:r>
            <a:r>
              <a:rPr lang="it-IT" spc="-1" dirty="0">
                <a:solidFill>
                  <a:srgbClr val="000000"/>
                </a:solidFill>
                <a:uFill>
                  <a:solidFill>
                    <a:srgbClr val="FFFFFF"/>
                  </a:solidFill>
                </a:uFill>
              </a:rPr>
              <a:t> (LC</a:t>
            </a:r>
            <a:r>
              <a:rPr lang="it-IT" spc="-1">
                <a:solidFill>
                  <a:srgbClr val="000000"/>
                </a:solidFill>
                <a:uFill>
                  <a:solidFill>
                    <a:srgbClr val="FFFFFF"/>
                  </a:solidFill>
                </a:uFill>
              </a:rPr>
              <a:t>) </a:t>
            </a:r>
            <a:r>
              <a:rPr lang="it-IT" spc="-1" smtClean="0">
                <a:solidFill>
                  <a:srgbClr val="000000"/>
                </a:solidFill>
                <a:uFill>
                  <a:solidFill>
                    <a:srgbClr val="FFFFFF"/>
                  </a:solidFill>
                </a:uFill>
              </a:rPr>
              <a:t>statistics </a:t>
            </a:r>
            <a:r>
              <a:rPr lang="it-IT" b="1" i="1" spc="-1" smtClean="0">
                <a:solidFill>
                  <a:srgbClr val="000000"/>
                </a:solidFill>
                <a:uFill>
                  <a:solidFill>
                    <a:srgbClr val="FFFFFF"/>
                  </a:solidFill>
                </a:uFill>
              </a:rPr>
              <a:t>(</a:t>
            </a:r>
            <a:r>
              <a:rPr lang="it-IT" b="1" i="1" smtClean="0">
                <a:solidFill>
                  <a:srgbClr val="222222"/>
                </a:solidFill>
              </a:rPr>
              <a:t>Bernasconi</a:t>
            </a:r>
            <a:r>
              <a:rPr lang="it-IT" b="1" i="1">
                <a:solidFill>
                  <a:srgbClr val="222222"/>
                </a:solidFill>
              </a:rPr>
              <a:t>, E., De Fausti, F., Pugliese, F., Scannapieco, M., &amp; Zardetto, </a:t>
            </a:r>
            <a:r>
              <a:rPr lang="it-IT" b="1" i="1" smtClean="0">
                <a:solidFill>
                  <a:srgbClr val="222222"/>
                </a:solidFill>
              </a:rPr>
              <a:t>D., 2022)</a:t>
            </a:r>
            <a:r>
              <a:rPr lang="it-IT" i="1" smtClean="0">
                <a:solidFill>
                  <a:srgbClr val="222222"/>
                </a:solidFill>
              </a:rPr>
              <a:t> </a:t>
            </a:r>
            <a:r>
              <a:rPr lang="it-IT" spc="-1" smtClean="0">
                <a:solidFill>
                  <a:srgbClr val="000000"/>
                </a:solidFill>
                <a:uFill>
                  <a:solidFill>
                    <a:srgbClr val="FFFFFF"/>
                  </a:solidFill>
                </a:uFill>
              </a:rPr>
              <a:t>and </a:t>
            </a:r>
            <a:r>
              <a:rPr lang="it-IT" spc="-1" dirty="0" err="1">
                <a:solidFill>
                  <a:srgbClr val="000000"/>
                </a:solidFill>
                <a:uFill>
                  <a:solidFill>
                    <a:srgbClr val="FFFFFF"/>
                  </a:solidFill>
                </a:uFill>
              </a:rPr>
              <a:t>maps</a:t>
            </a:r>
            <a:r>
              <a:rPr lang="it-IT" spc="-1" dirty="0">
                <a:solidFill>
                  <a:srgbClr val="000000"/>
                </a:solidFill>
                <a:uFill>
                  <a:solidFill>
                    <a:srgbClr val="FFFFFF"/>
                  </a:solidFill>
                </a:uFill>
              </a:rPr>
              <a:t> are a </a:t>
            </a:r>
            <a:r>
              <a:rPr lang="it-IT" spc="-1" dirty="0" err="1">
                <a:solidFill>
                  <a:srgbClr val="000000"/>
                </a:solidFill>
                <a:uFill>
                  <a:solidFill>
                    <a:srgbClr val="FFFFFF"/>
                  </a:solidFill>
                </a:uFill>
              </a:rPr>
              <a:t>very</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important</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statistical</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product</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As</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they</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require</a:t>
            </a:r>
            <a:r>
              <a:rPr lang="it-IT" spc="-1" dirty="0">
                <a:solidFill>
                  <a:srgbClr val="000000"/>
                </a:solidFill>
                <a:uFill>
                  <a:solidFill>
                    <a:srgbClr val="FFFFFF"/>
                  </a:solidFill>
                </a:uFill>
              </a:rPr>
              <a:t> a big </a:t>
            </a:r>
            <a:r>
              <a:rPr lang="it-IT" spc="-1" dirty="0" err="1">
                <a:solidFill>
                  <a:srgbClr val="000000"/>
                </a:solidFill>
                <a:uFill>
                  <a:solidFill>
                    <a:srgbClr val="FFFFFF"/>
                  </a:solidFill>
                </a:uFill>
              </a:rPr>
              <a:t>effort</a:t>
            </a:r>
            <a:r>
              <a:rPr lang="it-IT" spc="-1" dirty="0">
                <a:solidFill>
                  <a:srgbClr val="000000"/>
                </a:solidFill>
                <a:uFill>
                  <a:solidFill>
                    <a:srgbClr val="FFFFFF"/>
                  </a:solidFill>
                </a:uFill>
              </a:rPr>
              <a:t> to be </a:t>
            </a:r>
            <a:r>
              <a:rPr lang="it-IT" spc="-1" dirty="0" err="1">
                <a:solidFill>
                  <a:srgbClr val="000000"/>
                </a:solidFill>
                <a:uFill>
                  <a:solidFill>
                    <a:srgbClr val="FFFFFF"/>
                  </a:solidFill>
                </a:uFill>
              </a:rPr>
              <a:t>created</a:t>
            </a:r>
            <a:r>
              <a:rPr lang="it-IT" spc="-1" dirty="0">
                <a:solidFill>
                  <a:srgbClr val="000000"/>
                </a:solidFill>
                <a:uFill>
                  <a:solidFill>
                    <a:srgbClr val="FFFFFF"/>
                  </a:solidFill>
                </a:uFill>
              </a:rPr>
              <a:t>, the idea </a:t>
            </a:r>
            <a:r>
              <a:rPr lang="it-IT" spc="-1" dirty="0" err="1">
                <a:solidFill>
                  <a:srgbClr val="000000"/>
                </a:solidFill>
                <a:uFill>
                  <a:solidFill>
                    <a:srgbClr val="FFFFFF"/>
                  </a:solidFill>
                </a:uFill>
              </a:rPr>
              <a:t>is</a:t>
            </a:r>
            <a:r>
              <a:rPr lang="it-IT" spc="-1" dirty="0">
                <a:solidFill>
                  <a:srgbClr val="000000"/>
                </a:solidFill>
                <a:uFill>
                  <a:solidFill>
                    <a:srgbClr val="FFFFFF"/>
                  </a:solidFill>
                </a:uFill>
              </a:rPr>
              <a:t> to </a:t>
            </a:r>
            <a:r>
              <a:rPr lang="it-IT" spc="-1" dirty="0" err="1">
                <a:solidFill>
                  <a:srgbClr val="000000"/>
                </a:solidFill>
                <a:uFill>
                  <a:solidFill>
                    <a:srgbClr val="FFFFFF"/>
                  </a:solidFill>
                </a:uFill>
              </a:rPr>
              <a:t>build</a:t>
            </a:r>
            <a:r>
              <a:rPr lang="it-IT" spc="-1" dirty="0">
                <a:solidFill>
                  <a:srgbClr val="000000"/>
                </a:solidFill>
                <a:uFill>
                  <a:solidFill>
                    <a:srgbClr val="FFFFFF"/>
                  </a:solidFill>
                </a:uFill>
              </a:rPr>
              <a:t> an </a:t>
            </a:r>
            <a:r>
              <a:rPr lang="it-IT" spc="-1" dirty="0" err="1">
                <a:solidFill>
                  <a:srgbClr val="000000"/>
                </a:solidFill>
                <a:uFill>
                  <a:solidFill>
                    <a:srgbClr val="FFFFFF"/>
                  </a:solidFill>
                </a:uFill>
              </a:rPr>
              <a:t>automatic</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system</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that</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processes</a:t>
            </a:r>
            <a:r>
              <a:rPr lang="it-IT" spc="-1" dirty="0">
                <a:solidFill>
                  <a:srgbClr val="000000"/>
                </a:solidFill>
                <a:uFill>
                  <a:solidFill>
                    <a:srgbClr val="FFFFFF"/>
                  </a:solidFill>
                </a:uFill>
              </a:rPr>
              <a:t> satellite images in </a:t>
            </a:r>
            <a:r>
              <a:rPr lang="it-IT" spc="-1" dirty="0" err="1">
                <a:solidFill>
                  <a:srgbClr val="000000"/>
                </a:solidFill>
                <a:uFill>
                  <a:solidFill>
                    <a:srgbClr val="FFFFFF"/>
                  </a:solidFill>
                </a:uFill>
              </a:rPr>
              <a:t>order</a:t>
            </a:r>
            <a:r>
              <a:rPr lang="it-IT" spc="-1" dirty="0">
                <a:solidFill>
                  <a:srgbClr val="000000"/>
                </a:solidFill>
                <a:uFill>
                  <a:solidFill>
                    <a:srgbClr val="FFFFFF"/>
                  </a:solidFill>
                </a:uFill>
              </a:rPr>
              <a:t> to generate:</a:t>
            </a:r>
          </a:p>
          <a:p>
            <a:pPr marL="285750" indent="-285750">
              <a:lnSpc>
                <a:spcPct val="120000"/>
              </a:lnSpc>
              <a:buFont typeface="Arial" panose="020B0604020202020204" pitchFamily="34" charset="0"/>
              <a:buChar char="•"/>
            </a:pPr>
            <a:r>
              <a:rPr lang="it-IT" spc="-1" dirty="0" err="1">
                <a:solidFill>
                  <a:srgbClr val="000000"/>
                </a:solidFill>
                <a:uFill>
                  <a:solidFill>
                    <a:srgbClr val="FFFFFF"/>
                  </a:solidFill>
                </a:uFill>
              </a:rPr>
              <a:t>Automatic</a:t>
            </a:r>
            <a:r>
              <a:rPr lang="it-IT" spc="-1" dirty="0">
                <a:solidFill>
                  <a:srgbClr val="000000"/>
                </a:solidFill>
                <a:uFill>
                  <a:solidFill>
                    <a:srgbClr val="FFFFFF"/>
                  </a:solidFill>
                </a:uFill>
              </a:rPr>
              <a:t> Land Cover </a:t>
            </a:r>
            <a:r>
              <a:rPr lang="it-IT" spc="-1" dirty="0" err="1">
                <a:solidFill>
                  <a:srgbClr val="000000"/>
                </a:solidFill>
                <a:uFill>
                  <a:solidFill>
                    <a:srgbClr val="FFFFFF"/>
                  </a:solidFill>
                </a:uFill>
              </a:rPr>
              <a:t>Estimates</a:t>
            </a:r>
            <a:endParaRPr lang="it-IT" spc="-1" dirty="0">
              <a:solidFill>
                <a:srgbClr val="000000"/>
              </a:solidFill>
              <a:uFill>
                <a:solidFill>
                  <a:srgbClr val="FFFFFF"/>
                </a:solidFill>
              </a:uFill>
            </a:endParaRPr>
          </a:p>
          <a:p>
            <a:pPr marL="285750" indent="-285750">
              <a:lnSpc>
                <a:spcPct val="120000"/>
              </a:lnSpc>
              <a:buFont typeface="Arial" panose="020B0604020202020204" pitchFamily="34" charset="0"/>
              <a:buChar char="•"/>
            </a:pPr>
            <a:r>
              <a:rPr lang="it-IT" spc="-1" dirty="0" err="1">
                <a:solidFill>
                  <a:srgbClr val="000000"/>
                </a:solidFill>
                <a:uFill>
                  <a:solidFill>
                    <a:srgbClr val="FFFFFF"/>
                  </a:solidFill>
                </a:uFill>
              </a:rPr>
              <a:t>Automatic</a:t>
            </a:r>
            <a:r>
              <a:rPr lang="it-IT" spc="-1" dirty="0">
                <a:solidFill>
                  <a:srgbClr val="000000"/>
                </a:solidFill>
                <a:uFill>
                  <a:solidFill>
                    <a:srgbClr val="FFFFFF"/>
                  </a:solidFill>
                </a:uFill>
              </a:rPr>
              <a:t> Land Cover </a:t>
            </a:r>
            <a:r>
              <a:rPr lang="it-IT" spc="-1" dirty="0" err="1">
                <a:solidFill>
                  <a:srgbClr val="000000"/>
                </a:solidFill>
                <a:uFill>
                  <a:solidFill>
                    <a:srgbClr val="FFFFFF"/>
                  </a:solidFill>
                </a:uFill>
              </a:rPr>
              <a:t>Maps</a:t>
            </a:r>
            <a:endParaRPr lang="it-IT" spc="-1" dirty="0">
              <a:solidFill>
                <a:srgbClr val="000000"/>
              </a:solidFill>
              <a:uFill>
                <a:solidFill>
                  <a:srgbClr val="FFFFFF"/>
                </a:solidFill>
              </a:uFill>
            </a:endParaRPr>
          </a:p>
        </p:txBody>
      </p:sp>
      <p:pic>
        <p:nvPicPr>
          <p:cNvPr id="11" name="Picture 1">
            <a:extLst>
              <a:ext uri="{FF2B5EF4-FFF2-40B4-BE49-F238E27FC236}">
                <a16:creationId xmlns:a16="http://schemas.microsoft.com/office/drawing/2014/main" id="{0628412A-623F-0648-8644-A4BCAFA88771}"/>
              </a:ext>
            </a:extLst>
          </p:cNvPr>
          <p:cNvPicPr>
            <a:picLocks noChangeAspect="1"/>
          </p:cNvPicPr>
          <p:nvPr/>
        </p:nvPicPr>
        <p:blipFill>
          <a:blip r:embed="rId3"/>
          <a:stretch>
            <a:fillRect/>
          </a:stretch>
        </p:blipFill>
        <p:spPr>
          <a:xfrm>
            <a:off x="4001612" y="2588691"/>
            <a:ext cx="6662844" cy="3991096"/>
          </a:xfrm>
          <a:prstGeom prst="rect">
            <a:avLst/>
          </a:prstGeom>
        </p:spPr>
      </p:pic>
    </p:spTree>
    <p:extLst>
      <p:ext uri="{BB962C8B-B14F-4D97-AF65-F5344CB8AC3E}">
        <p14:creationId xmlns:p14="http://schemas.microsoft.com/office/powerpoint/2010/main" val="15272836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12</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457309"/>
            <a:ext cx="11269308" cy="430887"/>
          </a:xfrm>
        </p:spPr>
        <p:txBody>
          <a:bodyPr/>
          <a:lstStyle/>
          <a:p>
            <a:pPr>
              <a:lnSpc>
                <a:spcPct val="100000"/>
              </a:lnSpc>
            </a:pPr>
            <a:r>
              <a:rPr lang="it-IT"/>
              <a:t>Use Case </a:t>
            </a:r>
            <a:r>
              <a:rPr lang="it-IT" smtClean="0"/>
              <a:t>2: </a:t>
            </a:r>
            <a:r>
              <a:rPr lang="it-IT" spc="-1" smtClean="0">
                <a:solidFill>
                  <a:schemeClr val="accent5">
                    <a:lumMod val="50000"/>
                  </a:schemeClr>
                </a:solidFill>
                <a:uFill>
                  <a:solidFill>
                    <a:srgbClr val="FFFFFF"/>
                  </a:solidFill>
                </a:uFill>
                <a:latin typeface="Calibri"/>
                <a:ea typeface="DejaVu Sans"/>
              </a:rPr>
              <a:t>AI </a:t>
            </a:r>
            <a:r>
              <a:rPr lang="it-IT" spc="-1" dirty="0" smtClean="0">
                <a:solidFill>
                  <a:schemeClr val="accent5">
                    <a:lumMod val="50000"/>
                  </a:schemeClr>
                </a:solidFill>
                <a:uFill>
                  <a:solidFill>
                    <a:srgbClr val="FFFFFF"/>
                  </a:solidFill>
                </a:uFill>
                <a:latin typeface="Calibri"/>
                <a:ea typeface="DejaVu Sans"/>
              </a:rPr>
              <a:t>for </a:t>
            </a:r>
            <a:r>
              <a:rPr lang="it-IT" spc="-1" smtClean="0">
                <a:solidFill>
                  <a:schemeClr val="accent5">
                    <a:lumMod val="50000"/>
                  </a:schemeClr>
                </a:solidFill>
                <a:uFill>
                  <a:solidFill>
                    <a:srgbClr val="FFFFFF"/>
                  </a:solidFill>
                </a:uFill>
                <a:latin typeface="Calibri"/>
                <a:ea typeface="DejaVu Sans"/>
              </a:rPr>
              <a:t>Land Cover (</a:t>
            </a:r>
            <a:endParaRPr lang="it-IT" dirty="0"/>
          </a:p>
        </p:txBody>
      </p:sp>
      <p:grpSp>
        <p:nvGrpSpPr>
          <p:cNvPr id="6" name="Group 4">
            <a:extLst>
              <a:ext uri="{FF2B5EF4-FFF2-40B4-BE49-F238E27FC236}">
                <a16:creationId xmlns:a16="http://schemas.microsoft.com/office/drawing/2014/main" id="{40ADD69A-7C7D-D544-945F-A4E403678CBD}"/>
              </a:ext>
            </a:extLst>
          </p:cNvPr>
          <p:cNvGrpSpPr/>
          <p:nvPr/>
        </p:nvGrpSpPr>
        <p:grpSpPr>
          <a:xfrm>
            <a:off x="362106" y="1199479"/>
            <a:ext cx="1839550" cy="1278209"/>
            <a:chOff x="421162" y="840664"/>
            <a:chExt cx="1839550" cy="1278209"/>
          </a:xfrm>
        </p:grpSpPr>
        <p:pic>
          <p:nvPicPr>
            <p:cNvPr id="7" name="Picture 8" descr="https://www.groundai.com/media/arxiv_projects/75194/x3.png.750x0_q75_crop.png">
              <a:extLst>
                <a:ext uri="{FF2B5EF4-FFF2-40B4-BE49-F238E27FC236}">
                  <a16:creationId xmlns:a16="http://schemas.microsoft.com/office/drawing/2014/main" id="{17C47EDF-5AD3-0D49-9FB1-5F8ECB2EEB5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0937" y="1047356"/>
              <a:ext cx="1080000" cy="1071517"/>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30">
              <a:extLst>
                <a:ext uri="{FF2B5EF4-FFF2-40B4-BE49-F238E27FC236}">
                  <a16:creationId xmlns:a16="http://schemas.microsoft.com/office/drawing/2014/main" id="{CBE029BC-579C-064B-9C5F-96D6DDAF68F9}"/>
                </a:ext>
              </a:extLst>
            </p:cNvPr>
            <p:cNvSpPr txBox="1"/>
            <p:nvPr/>
          </p:nvSpPr>
          <p:spPr>
            <a:xfrm>
              <a:off x="421162" y="840664"/>
              <a:ext cx="1839550" cy="214453"/>
            </a:xfrm>
            <a:prstGeom prst="rect">
              <a:avLst/>
            </a:prstGeom>
            <a:noFill/>
          </p:spPr>
          <p:txBody>
            <a:bodyPr wrap="square" rtlCol="0">
              <a:spAutoFit/>
            </a:bodyPr>
            <a:lstStyle/>
            <a:p>
              <a:pPr algn="ctr" defTabSz="457200"/>
              <a:r>
                <a:rPr lang="it-IT" sz="933" b="1" dirty="0">
                  <a:solidFill>
                    <a:prstClr val="black"/>
                  </a:solidFill>
                  <a:latin typeface="Century Schoolbook"/>
                </a:rPr>
                <a:t>ANNUAL CROP</a:t>
              </a:r>
            </a:p>
          </p:txBody>
        </p:sp>
      </p:grpSp>
      <p:grpSp>
        <p:nvGrpSpPr>
          <p:cNvPr id="10" name="Gruppo 2052">
            <a:extLst>
              <a:ext uri="{FF2B5EF4-FFF2-40B4-BE49-F238E27FC236}">
                <a16:creationId xmlns:a16="http://schemas.microsoft.com/office/drawing/2014/main" id="{C5C768BC-0DF4-7349-9374-D6F8FCBD264A}"/>
              </a:ext>
            </a:extLst>
          </p:cNvPr>
          <p:cNvGrpSpPr/>
          <p:nvPr/>
        </p:nvGrpSpPr>
        <p:grpSpPr>
          <a:xfrm>
            <a:off x="3447819" y="1189454"/>
            <a:ext cx="1839550" cy="1273942"/>
            <a:chOff x="10182960" y="-5030"/>
            <a:chExt cx="1839550" cy="1273942"/>
          </a:xfrm>
        </p:grpSpPr>
        <p:pic>
          <p:nvPicPr>
            <p:cNvPr id="12" name="Picture 22" descr="https://www.groundai.com/media/arxiv_projects/75194/x10.png.750x0_q75_crop.png">
              <a:extLst>
                <a:ext uri="{FF2B5EF4-FFF2-40B4-BE49-F238E27FC236}">
                  <a16:creationId xmlns:a16="http://schemas.microsoft.com/office/drawing/2014/main" id="{9978F8F3-DD32-DC4E-969A-6EAFBDC6F9A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562735" y="197395"/>
              <a:ext cx="1080000" cy="1071517"/>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31">
              <a:extLst>
                <a:ext uri="{FF2B5EF4-FFF2-40B4-BE49-F238E27FC236}">
                  <a16:creationId xmlns:a16="http://schemas.microsoft.com/office/drawing/2014/main" id="{9FC43608-1AF8-6C43-AD91-CE5BF96B9C16}"/>
                </a:ext>
              </a:extLst>
            </p:cNvPr>
            <p:cNvSpPr txBox="1"/>
            <p:nvPr/>
          </p:nvSpPr>
          <p:spPr>
            <a:xfrm>
              <a:off x="10182960" y="-5030"/>
              <a:ext cx="1839550" cy="235898"/>
            </a:xfrm>
            <a:prstGeom prst="rect">
              <a:avLst/>
            </a:prstGeom>
            <a:noFill/>
          </p:spPr>
          <p:txBody>
            <a:bodyPr wrap="square" rtlCol="0">
              <a:spAutoFit/>
            </a:bodyPr>
            <a:lstStyle/>
            <a:p>
              <a:pPr algn="ctr" defTabSz="457200"/>
              <a:r>
                <a:rPr lang="it-IT" sz="933" b="1" dirty="0">
                  <a:solidFill>
                    <a:prstClr val="black"/>
                  </a:solidFill>
                  <a:latin typeface="Century Schoolbook"/>
                </a:rPr>
                <a:t>FOREST</a:t>
              </a:r>
            </a:p>
          </p:txBody>
        </p:sp>
      </p:grpSp>
      <p:grpSp>
        <p:nvGrpSpPr>
          <p:cNvPr id="14" name="Gruppo 2051">
            <a:extLst>
              <a:ext uri="{FF2B5EF4-FFF2-40B4-BE49-F238E27FC236}">
                <a16:creationId xmlns:a16="http://schemas.microsoft.com/office/drawing/2014/main" id="{E1F7C105-2775-5245-A87D-B6D32DD695BB}"/>
              </a:ext>
            </a:extLst>
          </p:cNvPr>
          <p:cNvGrpSpPr/>
          <p:nvPr/>
        </p:nvGrpSpPr>
        <p:grpSpPr>
          <a:xfrm>
            <a:off x="3441892" y="2544608"/>
            <a:ext cx="1839550" cy="1277974"/>
            <a:chOff x="10185737" y="1370017"/>
            <a:chExt cx="1839550" cy="1277974"/>
          </a:xfrm>
        </p:grpSpPr>
        <p:pic>
          <p:nvPicPr>
            <p:cNvPr id="15" name="Picture 18" descr="https://www.groundai.com/media/arxiv_projects/75194/x8.png.750x0_q75_crop.png">
              <a:extLst>
                <a:ext uri="{FF2B5EF4-FFF2-40B4-BE49-F238E27FC236}">
                  <a16:creationId xmlns:a16="http://schemas.microsoft.com/office/drawing/2014/main" id="{B27593E1-B006-C345-83F7-053678E9289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565512" y="1576474"/>
              <a:ext cx="1080000" cy="1071517"/>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34">
              <a:extLst>
                <a:ext uri="{FF2B5EF4-FFF2-40B4-BE49-F238E27FC236}">
                  <a16:creationId xmlns:a16="http://schemas.microsoft.com/office/drawing/2014/main" id="{4CB5E5BE-D7EE-4643-8562-7C6572B99FA1}"/>
                </a:ext>
              </a:extLst>
            </p:cNvPr>
            <p:cNvSpPr txBox="1"/>
            <p:nvPr/>
          </p:nvSpPr>
          <p:spPr>
            <a:xfrm>
              <a:off x="10185737" y="1370017"/>
              <a:ext cx="1839550" cy="235898"/>
            </a:xfrm>
            <a:prstGeom prst="rect">
              <a:avLst/>
            </a:prstGeom>
            <a:noFill/>
          </p:spPr>
          <p:txBody>
            <a:bodyPr wrap="square" rtlCol="0">
              <a:spAutoFit/>
            </a:bodyPr>
            <a:lstStyle/>
            <a:p>
              <a:pPr algn="ctr" defTabSz="457200"/>
              <a:r>
                <a:rPr lang="it-IT" sz="933" b="1" dirty="0">
                  <a:solidFill>
                    <a:prstClr val="black"/>
                  </a:solidFill>
                  <a:latin typeface="Century Schoolbook"/>
                </a:rPr>
                <a:t>HIGHWAY</a:t>
              </a:r>
            </a:p>
          </p:txBody>
        </p:sp>
      </p:grpSp>
      <p:grpSp>
        <p:nvGrpSpPr>
          <p:cNvPr id="17" name="Gruppo 2048">
            <a:extLst>
              <a:ext uri="{FF2B5EF4-FFF2-40B4-BE49-F238E27FC236}">
                <a16:creationId xmlns:a16="http://schemas.microsoft.com/office/drawing/2014/main" id="{41D21A64-84F3-8846-BABF-4BBF921CB619}"/>
              </a:ext>
            </a:extLst>
          </p:cNvPr>
          <p:cNvGrpSpPr/>
          <p:nvPr/>
        </p:nvGrpSpPr>
        <p:grpSpPr>
          <a:xfrm>
            <a:off x="1971783" y="2548855"/>
            <a:ext cx="1839550" cy="1269480"/>
            <a:chOff x="8343410" y="2745064"/>
            <a:chExt cx="1839550" cy="1269480"/>
          </a:xfrm>
        </p:grpSpPr>
        <p:pic>
          <p:nvPicPr>
            <p:cNvPr id="18" name="Picture 4" descr="https://www.groundai.com/media/arxiv_projects/75194/x1.png.750x0_q75_crop.png">
              <a:extLst>
                <a:ext uri="{FF2B5EF4-FFF2-40B4-BE49-F238E27FC236}">
                  <a16:creationId xmlns:a16="http://schemas.microsoft.com/office/drawing/2014/main" id="{A2A42703-D610-6244-A773-2F2BFAB2B34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723185" y="2943026"/>
              <a:ext cx="1080000" cy="1071518"/>
            </a:xfrm>
            <a:prstGeom prst="rect">
              <a:avLst/>
            </a:prstGeom>
            <a:noFill/>
            <a:extLst>
              <a:ext uri="{909E8E84-426E-40DD-AFC4-6F175D3DCCD1}">
                <a14:hiddenFill xmlns:a14="http://schemas.microsoft.com/office/drawing/2010/main">
                  <a:solidFill>
                    <a:srgbClr val="FFFFFF"/>
                  </a:solidFill>
                </a14:hiddenFill>
              </a:ext>
            </a:extLst>
          </p:spPr>
        </p:pic>
        <p:sp>
          <p:nvSpPr>
            <p:cNvPr id="19" name="CasellaDiTesto 37">
              <a:extLst>
                <a:ext uri="{FF2B5EF4-FFF2-40B4-BE49-F238E27FC236}">
                  <a16:creationId xmlns:a16="http://schemas.microsoft.com/office/drawing/2014/main" id="{6563E21B-FFBC-1546-A754-737FB3F65BD7}"/>
                </a:ext>
              </a:extLst>
            </p:cNvPr>
            <p:cNvSpPr txBox="1"/>
            <p:nvPr/>
          </p:nvSpPr>
          <p:spPr>
            <a:xfrm>
              <a:off x="8343410" y="2745064"/>
              <a:ext cx="1839550" cy="235898"/>
            </a:xfrm>
            <a:prstGeom prst="rect">
              <a:avLst/>
            </a:prstGeom>
            <a:noFill/>
          </p:spPr>
          <p:txBody>
            <a:bodyPr wrap="square" rtlCol="0">
              <a:spAutoFit/>
            </a:bodyPr>
            <a:lstStyle/>
            <a:p>
              <a:pPr algn="ctr" defTabSz="457200"/>
              <a:r>
                <a:rPr lang="it-IT" sz="933" b="1" dirty="0">
                  <a:solidFill>
                    <a:prstClr val="black"/>
                  </a:solidFill>
                  <a:latin typeface="Century Schoolbook"/>
                </a:rPr>
                <a:t>INDUSTRIAL</a:t>
              </a:r>
            </a:p>
          </p:txBody>
        </p:sp>
      </p:grpSp>
      <p:grpSp>
        <p:nvGrpSpPr>
          <p:cNvPr id="20" name="Gruppo 14">
            <a:extLst>
              <a:ext uri="{FF2B5EF4-FFF2-40B4-BE49-F238E27FC236}">
                <a16:creationId xmlns:a16="http://schemas.microsoft.com/office/drawing/2014/main" id="{E6218DFD-5FF8-2A40-AB03-A71AE58C0152}"/>
              </a:ext>
            </a:extLst>
          </p:cNvPr>
          <p:cNvGrpSpPr/>
          <p:nvPr/>
        </p:nvGrpSpPr>
        <p:grpSpPr>
          <a:xfrm>
            <a:off x="347818" y="2542209"/>
            <a:ext cx="1839550" cy="1282773"/>
            <a:chOff x="10196012" y="4183611"/>
            <a:chExt cx="1839550" cy="1282773"/>
          </a:xfrm>
        </p:grpSpPr>
        <p:pic>
          <p:nvPicPr>
            <p:cNvPr id="21" name="Picture 6" descr="https://www.groundai.com/media/arxiv_projects/75194/x2.png.750x0_q75_crop.png">
              <a:extLst>
                <a:ext uri="{FF2B5EF4-FFF2-40B4-BE49-F238E27FC236}">
                  <a16:creationId xmlns:a16="http://schemas.microsoft.com/office/drawing/2014/main" id="{4A8D8063-B79B-8346-9A3D-BD7B06B7B21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0575787" y="4394867"/>
              <a:ext cx="1080000" cy="1071517"/>
            </a:xfrm>
            <a:prstGeom prst="rect">
              <a:avLst/>
            </a:prstGeom>
            <a:noFill/>
            <a:extLst>
              <a:ext uri="{909E8E84-426E-40DD-AFC4-6F175D3DCCD1}">
                <a14:hiddenFill xmlns:a14="http://schemas.microsoft.com/office/drawing/2010/main">
                  <a:solidFill>
                    <a:srgbClr val="FFFFFF"/>
                  </a:solidFill>
                </a14:hiddenFill>
              </a:ext>
            </a:extLst>
          </p:spPr>
        </p:pic>
        <p:sp>
          <p:nvSpPr>
            <p:cNvPr id="22" name="CasellaDiTesto 41">
              <a:extLst>
                <a:ext uri="{FF2B5EF4-FFF2-40B4-BE49-F238E27FC236}">
                  <a16:creationId xmlns:a16="http://schemas.microsoft.com/office/drawing/2014/main" id="{6A25DE99-8503-E74D-A8BA-FA0E37A35349}"/>
                </a:ext>
              </a:extLst>
            </p:cNvPr>
            <p:cNvSpPr txBox="1"/>
            <p:nvPr/>
          </p:nvSpPr>
          <p:spPr>
            <a:xfrm>
              <a:off x="10196012" y="4183611"/>
              <a:ext cx="1839550" cy="235898"/>
            </a:xfrm>
            <a:prstGeom prst="rect">
              <a:avLst/>
            </a:prstGeom>
            <a:noFill/>
          </p:spPr>
          <p:txBody>
            <a:bodyPr wrap="square" rtlCol="0">
              <a:spAutoFit/>
            </a:bodyPr>
            <a:lstStyle/>
            <a:p>
              <a:pPr algn="ctr" defTabSz="457200"/>
              <a:r>
                <a:rPr lang="it-IT" sz="933" b="1" dirty="0">
                  <a:solidFill>
                    <a:prstClr val="black"/>
                  </a:solidFill>
                  <a:latin typeface="Century Schoolbook"/>
                </a:rPr>
                <a:t>RESIDENTIAL</a:t>
              </a:r>
            </a:p>
          </p:txBody>
        </p:sp>
      </p:grpSp>
      <p:grpSp>
        <p:nvGrpSpPr>
          <p:cNvPr id="23" name="Gruppo 2047">
            <a:extLst>
              <a:ext uri="{FF2B5EF4-FFF2-40B4-BE49-F238E27FC236}">
                <a16:creationId xmlns:a16="http://schemas.microsoft.com/office/drawing/2014/main" id="{226C97FA-7F7B-1541-8969-8E445194179B}"/>
              </a:ext>
            </a:extLst>
          </p:cNvPr>
          <p:cNvGrpSpPr/>
          <p:nvPr/>
        </p:nvGrpSpPr>
        <p:grpSpPr>
          <a:xfrm>
            <a:off x="1960460" y="1195808"/>
            <a:ext cx="1839550" cy="1261240"/>
            <a:chOff x="8337178" y="5545960"/>
            <a:chExt cx="1839550" cy="1261240"/>
          </a:xfrm>
        </p:grpSpPr>
        <p:pic>
          <p:nvPicPr>
            <p:cNvPr id="24" name="Picture 12" descr="https://www.groundai.com/media/arxiv_projects/75194/x5.png.750x0_q75_crop.png">
              <a:extLst>
                <a:ext uri="{FF2B5EF4-FFF2-40B4-BE49-F238E27FC236}">
                  <a16:creationId xmlns:a16="http://schemas.microsoft.com/office/drawing/2014/main" id="{D6CD8874-5F96-FF4C-BAC0-F0A9969CC67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716953" y="5735683"/>
              <a:ext cx="1080000" cy="1071517"/>
            </a:xfrm>
            <a:prstGeom prst="rect">
              <a:avLst/>
            </a:prstGeom>
            <a:noFill/>
            <a:extLst>
              <a:ext uri="{909E8E84-426E-40DD-AFC4-6F175D3DCCD1}">
                <a14:hiddenFill xmlns:a14="http://schemas.microsoft.com/office/drawing/2010/main">
                  <a:solidFill>
                    <a:srgbClr val="FFFFFF"/>
                  </a:solidFill>
                </a14:hiddenFill>
              </a:ext>
            </a:extLst>
          </p:spPr>
        </p:pic>
        <p:sp>
          <p:nvSpPr>
            <p:cNvPr id="25" name="CasellaDiTesto 44">
              <a:extLst>
                <a:ext uri="{FF2B5EF4-FFF2-40B4-BE49-F238E27FC236}">
                  <a16:creationId xmlns:a16="http://schemas.microsoft.com/office/drawing/2014/main" id="{22DAE970-D90D-7E48-9FC4-0CC5076AB504}"/>
                </a:ext>
              </a:extLst>
            </p:cNvPr>
            <p:cNvSpPr txBox="1"/>
            <p:nvPr/>
          </p:nvSpPr>
          <p:spPr>
            <a:xfrm>
              <a:off x="8337178" y="5545960"/>
              <a:ext cx="1839550" cy="235898"/>
            </a:xfrm>
            <a:prstGeom prst="rect">
              <a:avLst/>
            </a:prstGeom>
            <a:noFill/>
          </p:spPr>
          <p:txBody>
            <a:bodyPr wrap="square" rtlCol="0">
              <a:spAutoFit/>
            </a:bodyPr>
            <a:lstStyle/>
            <a:p>
              <a:pPr algn="ctr" defTabSz="457200"/>
              <a:r>
                <a:rPr lang="it-IT" sz="933" b="1" dirty="0">
                  <a:solidFill>
                    <a:prstClr val="black"/>
                  </a:solidFill>
                  <a:latin typeface="Century Schoolbook"/>
                </a:rPr>
                <a:t>RIVER</a:t>
              </a:r>
            </a:p>
          </p:txBody>
        </p:sp>
      </p:grpSp>
      <p:sp>
        <p:nvSpPr>
          <p:cNvPr id="26" name="CasellaDiTesto 34">
            <a:extLst>
              <a:ext uri="{FF2B5EF4-FFF2-40B4-BE49-F238E27FC236}">
                <a16:creationId xmlns:a16="http://schemas.microsoft.com/office/drawing/2014/main" id="{4CB5E5BE-D7EE-4643-8562-7C6572B99FA1}"/>
              </a:ext>
            </a:extLst>
          </p:cNvPr>
          <p:cNvSpPr txBox="1"/>
          <p:nvPr/>
        </p:nvSpPr>
        <p:spPr>
          <a:xfrm>
            <a:off x="1316730" y="5270106"/>
            <a:ext cx="2954485" cy="235898"/>
          </a:xfrm>
          <a:prstGeom prst="rect">
            <a:avLst/>
          </a:prstGeom>
          <a:noFill/>
        </p:spPr>
        <p:txBody>
          <a:bodyPr wrap="square" rtlCol="0">
            <a:spAutoFit/>
          </a:bodyPr>
          <a:lstStyle/>
          <a:p>
            <a:pPr algn="ctr" defTabSz="457200"/>
            <a:r>
              <a:rPr lang="it-IT" sz="933" b="1" dirty="0">
                <a:solidFill>
                  <a:prstClr val="black"/>
                </a:solidFill>
                <a:latin typeface="Century Schoolbook"/>
              </a:rPr>
              <a:t>HERBACEOUS VEGETATYION</a:t>
            </a:r>
          </a:p>
        </p:txBody>
      </p:sp>
      <p:sp>
        <p:nvSpPr>
          <p:cNvPr id="27" name="CasellaDiTesto 37">
            <a:extLst>
              <a:ext uri="{FF2B5EF4-FFF2-40B4-BE49-F238E27FC236}">
                <a16:creationId xmlns:a16="http://schemas.microsoft.com/office/drawing/2014/main" id="{6563E21B-FFBC-1546-A754-737FB3F65BD7}"/>
              </a:ext>
            </a:extLst>
          </p:cNvPr>
          <p:cNvSpPr txBox="1"/>
          <p:nvPr/>
        </p:nvSpPr>
        <p:spPr>
          <a:xfrm>
            <a:off x="347146" y="3874444"/>
            <a:ext cx="1839550" cy="235898"/>
          </a:xfrm>
          <a:prstGeom prst="rect">
            <a:avLst/>
          </a:prstGeom>
          <a:noFill/>
        </p:spPr>
        <p:txBody>
          <a:bodyPr wrap="square" rtlCol="0">
            <a:spAutoFit/>
          </a:bodyPr>
          <a:lstStyle/>
          <a:p>
            <a:pPr algn="ctr" defTabSz="457200"/>
            <a:r>
              <a:rPr lang="it-IT" sz="933" b="1" dirty="0">
                <a:solidFill>
                  <a:prstClr val="black"/>
                </a:solidFill>
                <a:latin typeface="Century Schoolbook"/>
              </a:rPr>
              <a:t>PASTURE</a:t>
            </a:r>
          </a:p>
        </p:txBody>
      </p:sp>
      <p:sp>
        <p:nvSpPr>
          <p:cNvPr id="28" name="CasellaDiTesto 34">
            <a:extLst>
              <a:ext uri="{FF2B5EF4-FFF2-40B4-BE49-F238E27FC236}">
                <a16:creationId xmlns:a16="http://schemas.microsoft.com/office/drawing/2014/main" id="{4CB5E5BE-D7EE-4643-8562-7C6572B99FA1}"/>
              </a:ext>
            </a:extLst>
          </p:cNvPr>
          <p:cNvSpPr txBox="1"/>
          <p:nvPr/>
        </p:nvSpPr>
        <p:spPr>
          <a:xfrm>
            <a:off x="1331106" y="3887012"/>
            <a:ext cx="2954485" cy="235898"/>
          </a:xfrm>
          <a:prstGeom prst="rect">
            <a:avLst/>
          </a:prstGeom>
          <a:noFill/>
        </p:spPr>
        <p:txBody>
          <a:bodyPr wrap="square" rtlCol="0">
            <a:spAutoFit/>
          </a:bodyPr>
          <a:lstStyle/>
          <a:p>
            <a:pPr algn="ctr" defTabSz="457200"/>
            <a:r>
              <a:rPr lang="it-IT" sz="933" b="1" dirty="0">
                <a:solidFill>
                  <a:prstClr val="black"/>
                </a:solidFill>
                <a:latin typeface="Century Schoolbook"/>
              </a:rPr>
              <a:t>PERMANENT CROP</a:t>
            </a:r>
          </a:p>
        </p:txBody>
      </p:sp>
      <p:sp>
        <p:nvSpPr>
          <p:cNvPr id="29" name="CasellaDiTesto 34">
            <a:extLst>
              <a:ext uri="{FF2B5EF4-FFF2-40B4-BE49-F238E27FC236}">
                <a16:creationId xmlns:a16="http://schemas.microsoft.com/office/drawing/2014/main" id="{4CB5E5BE-D7EE-4643-8562-7C6572B99FA1}"/>
              </a:ext>
            </a:extLst>
          </p:cNvPr>
          <p:cNvSpPr txBox="1"/>
          <p:nvPr/>
        </p:nvSpPr>
        <p:spPr>
          <a:xfrm>
            <a:off x="2915484" y="3884135"/>
            <a:ext cx="2954485" cy="235898"/>
          </a:xfrm>
          <a:prstGeom prst="rect">
            <a:avLst/>
          </a:prstGeom>
          <a:noFill/>
        </p:spPr>
        <p:txBody>
          <a:bodyPr wrap="square" rtlCol="0">
            <a:spAutoFit/>
          </a:bodyPr>
          <a:lstStyle/>
          <a:p>
            <a:pPr algn="ctr" defTabSz="457200"/>
            <a:r>
              <a:rPr lang="it-IT" sz="933" b="1" dirty="0">
                <a:solidFill>
                  <a:prstClr val="black"/>
                </a:solidFill>
                <a:latin typeface="Century Schoolbook"/>
              </a:rPr>
              <a:t>SEA LAKE</a:t>
            </a:r>
          </a:p>
        </p:txBody>
      </p:sp>
      <p:grpSp>
        <p:nvGrpSpPr>
          <p:cNvPr id="30" name="Gruppo 29"/>
          <p:cNvGrpSpPr/>
          <p:nvPr/>
        </p:nvGrpSpPr>
        <p:grpSpPr>
          <a:xfrm>
            <a:off x="2297478" y="5488750"/>
            <a:ext cx="1115835" cy="1147197"/>
            <a:chOff x="6511798" y="4504427"/>
            <a:chExt cx="1259457" cy="1250172"/>
          </a:xfrm>
        </p:grpSpPr>
        <p:pic>
          <p:nvPicPr>
            <p:cNvPr id="31" name="Immagin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11798" y="5144999"/>
              <a:ext cx="609600" cy="609600"/>
            </a:xfrm>
            <a:prstGeom prst="rect">
              <a:avLst/>
            </a:prstGeom>
          </p:spPr>
        </p:pic>
        <p:pic>
          <p:nvPicPr>
            <p:cNvPr id="32" name="Immagin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61655" y="5132758"/>
              <a:ext cx="609600" cy="609600"/>
            </a:xfrm>
            <a:prstGeom prst="rect">
              <a:avLst/>
            </a:prstGeom>
          </p:spPr>
        </p:pic>
        <p:pic>
          <p:nvPicPr>
            <p:cNvPr id="33" name="Immagine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54177" y="4504427"/>
              <a:ext cx="609600" cy="609600"/>
            </a:xfrm>
            <a:prstGeom prst="rect">
              <a:avLst/>
            </a:prstGeom>
          </p:spPr>
        </p:pic>
        <p:pic>
          <p:nvPicPr>
            <p:cNvPr id="34" name="Immagine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15818" y="4504427"/>
              <a:ext cx="609600" cy="609600"/>
            </a:xfrm>
            <a:prstGeom prst="rect">
              <a:avLst/>
            </a:prstGeom>
          </p:spPr>
        </p:pic>
      </p:grpSp>
      <p:grpSp>
        <p:nvGrpSpPr>
          <p:cNvPr id="35" name="Gruppo 34"/>
          <p:cNvGrpSpPr/>
          <p:nvPr/>
        </p:nvGrpSpPr>
        <p:grpSpPr>
          <a:xfrm>
            <a:off x="727595" y="4053492"/>
            <a:ext cx="1080001" cy="1143575"/>
            <a:chOff x="7240437" y="3106946"/>
            <a:chExt cx="1265210" cy="1276711"/>
          </a:xfrm>
        </p:grpSpPr>
        <p:pic>
          <p:nvPicPr>
            <p:cNvPr id="36" name="Immagine 3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40437" y="3106946"/>
              <a:ext cx="642768" cy="626852"/>
            </a:xfrm>
            <a:prstGeom prst="rect">
              <a:avLst/>
            </a:prstGeom>
          </p:spPr>
        </p:pic>
        <p:pic>
          <p:nvPicPr>
            <p:cNvPr id="37" name="Immagine 3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95379" y="3106946"/>
              <a:ext cx="610268" cy="626854"/>
            </a:xfrm>
            <a:prstGeom prst="rect">
              <a:avLst/>
            </a:prstGeom>
          </p:spPr>
        </p:pic>
        <p:pic>
          <p:nvPicPr>
            <p:cNvPr id="38" name="Immagine 3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83205" y="3761218"/>
              <a:ext cx="622439" cy="622439"/>
            </a:xfrm>
            <a:prstGeom prst="rect">
              <a:avLst/>
            </a:prstGeom>
          </p:spPr>
        </p:pic>
        <p:pic>
          <p:nvPicPr>
            <p:cNvPr id="39" name="Immagine 3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40439" y="3762558"/>
              <a:ext cx="609600" cy="609600"/>
            </a:xfrm>
            <a:prstGeom prst="rect">
              <a:avLst/>
            </a:prstGeom>
          </p:spPr>
        </p:pic>
      </p:grpSp>
      <p:grpSp>
        <p:nvGrpSpPr>
          <p:cNvPr id="40" name="Gruppo 39"/>
          <p:cNvGrpSpPr/>
          <p:nvPr/>
        </p:nvGrpSpPr>
        <p:grpSpPr>
          <a:xfrm>
            <a:off x="2297478" y="4091540"/>
            <a:ext cx="1134080" cy="1095227"/>
            <a:chOff x="7147327" y="3097247"/>
            <a:chExt cx="1293030" cy="1292159"/>
          </a:xfrm>
        </p:grpSpPr>
        <p:pic>
          <p:nvPicPr>
            <p:cNvPr id="41" name="Immagine 4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147327" y="3111634"/>
              <a:ext cx="609600" cy="609600"/>
            </a:xfrm>
            <a:prstGeom prst="rect">
              <a:avLst/>
            </a:prstGeom>
          </p:spPr>
        </p:pic>
        <p:pic>
          <p:nvPicPr>
            <p:cNvPr id="42" name="Immagine 4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822328" y="3097247"/>
              <a:ext cx="609600" cy="609600"/>
            </a:xfrm>
            <a:prstGeom prst="rect">
              <a:avLst/>
            </a:prstGeom>
          </p:spPr>
        </p:pic>
        <p:pic>
          <p:nvPicPr>
            <p:cNvPr id="43" name="Immagine 4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830757" y="3776045"/>
              <a:ext cx="609600" cy="609600"/>
            </a:xfrm>
            <a:prstGeom prst="rect">
              <a:avLst/>
            </a:prstGeom>
          </p:spPr>
        </p:pic>
        <p:pic>
          <p:nvPicPr>
            <p:cNvPr id="44" name="Immagine 4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54171" y="3779806"/>
              <a:ext cx="609600" cy="609600"/>
            </a:xfrm>
            <a:prstGeom prst="rect">
              <a:avLst/>
            </a:prstGeom>
          </p:spPr>
        </p:pic>
      </p:grpSp>
      <p:grpSp>
        <p:nvGrpSpPr>
          <p:cNvPr id="45" name="Gruppo 44"/>
          <p:cNvGrpSpPr/>
          <p:nvPr/>
        </p:nvGrpSpPr>
        <p:grpSpPr>
          <a:xfrm>
            <a:off x="3801589" y="4062474"/>
            <a:ext cx="1100078" cy="1121106"/>
            <a:chOff x="6842527" y="3033669"/>
            <a:chExt cx="1249048" cy="1252224"/>
          </a:xfrm>
        </p:grpSpPr>
        <p:pic>
          <p:nvPicPr>
            <p:cNvPr id="46" name="Immagine 4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842527" y="3033669"/>
              <a:ext cx="609600" cy="609600"/>
            </a:xfrm>
            <a:prstGeom prst="rect">
              <a:avLst/>
            </a:prstGeom>
          </p:spPr>
        </p:pic>
        <p:pic>
          <p:nvPicPr>
            <p:cNvPr id="47" name="Immagine 4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81974" y="3037935"/>
              <a:ext cx="609600" cy="609600"/>
            </a:xfrm>
            <a:prstGeom prst="rect">
              <a:avLst/>
            </a:prstGeom>
          </p:spPr>
        </p:pic>
        <p:pic>
          <p:nvPicPr>
            <p:cNvPr id="48" name="Immagine 4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481975" y="3676293"/>
              <a:ext cx="609600" cy="609600"/>
            </a:xfrm>
            <a:prstGeom prst="rect">
              <a:avLst/>
            </a:prstGeom>
          </p:spPr>
        </p:pic>
        <p:pic>
          <p:nvPicPr>
            <p:cNvPr id="49" name="Immagine 48"/>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843621" y="3676289"/>
              <a:ext cx="609600" cy="609600"/>
            </a:xfrm>
            <a:prstGeom prst="rect">
              <a:avLst/>
            </a:prstGeom>
          </p:spPr>
        </p:pic>
      </p:grpSp>
      <p:sp>
        <p:nvSpPr>
          <p:cNvPr id="50" name="CasellaDiTesto 49"/>
          <p:cNvSpPr txBox="1"/>
          <p:nvPr/>
        </p:nvSpPr>
        <p:spPr>
          <a:xfrm>
            <a:off x="5847307" y="1525919"/>
            <a:ext cx="5711012" cy="4278094"/>
          </a:xfrm>
          <a:prstGeom prst="rect">
            <a:avLst/>
          </a:prstGeom>
          <a:noFill/>
        </p:spPr>
        <p:txBody>
          <a:bodyPr wrap="square" rtlCol="0">
            <a:spAutoFit/>
          </a:bodyPr>
          <a:lstStyle/>
          <a:p>
            <a:r>
              <a:rPr lang="it-IT" sz="2400" b="1" dirty="0" err="1">
                <a:solidFill>
                  <a:schemeClr val="accent5">
                    <a:lumMod val="50000"/>
                  </a:schemeClr>
                </a:solidFill>
              </a:rPr>
              <a:t>EuroSAT</a:t>
            </a:r>
            <a:r>
              <a:rPr lang="it-IT" sz="2400" b="1" dirty="0">
                <a:solidFill>
                  <a:schemeClr val="accent5">
                    <a:lumMod val="50000"/>
                  </a:schemeClr>
                </a:solidFill>
              </a:rPr>
              <a:t> </a:t>
            </a:r>
            <a:r>
              <a:rPr lang="it-IT" sz="2400" b="1" dirty="0" err="1">
                <a:solidFill>
                  <a:schemeClr val="accent5">
                    <a:lumMod val="50000"/>
                  </a:schemeClr>
                </a:solidFill>
              </a:rPr>
              <a:t>dataset</a:t>
            </a:r>
            <a:r>
              <a:rPr lang="it-IT" sz="2400" b="1" dirty="0">
                <a:solidFill>
                  <a:schemeClr val="accent5">
                    <a:lumMod val="50000"/>
                  </a:schemeClr>
                </a:solidFill>
              </a:rPr>
              <a:t> </a:t>
            </a:r>
            <a:r>
              <a:rPr lang="it-IT" sz="2400" dirty="0"/>
              <a:t>(</a:t>
            </a:r>
            <a:r>
              <a:rPr lang="it-IT" sz="2400" dirty="0">
                <a:solidFill>
                  <a:srgbClr val="0070C0"/>
                </a:solidFill>
              </a:rPr>
              <a:t>https://github.com/phelber/eurosat</a:t>
            </a:r>
            <a:r>
              <a:rPr lang="it-IT" sz="2400" dirty="0"/>
              <a:t>):</a:t>
            </a:r>
          </a:p>
          <a:p>
            <a:endParaRPr lang="it-IT" sz="2400" dirty="0"/>
          </a:p>
          <a:p>
            <a:pPr marL="342900" indent="-342900" algn="just">
              <a:buFont typeface="Arial" panose="020B0604020202020204" pitchFamily="34" charset="0"/>
              <a:buChar char="•"/>
            </a:pPr>
            <a:r>
              <a:rPr lang="it-IT" sz="2000" dirty="0" err="1"/>
              <a:t>Based</a:t>
            </a:r>
            <a:r>
              <a:rPr lang="it-IT" sz="2000" dirty="0"/>
              <a:t> on Sentinel-2 satellite images</a:t>
            </a:r>
          </a:p>
          <a:p>
            <a:pPr algn="just"/>
            <a:endParaRPr lang="it-IT" sz="2000" dirty="0"/>
          </a:p>
          <a:p>
            <a:pPr marL="342900" indent="-342900" algn="just">
              <a:buFont typeface="Arial" panose="020B0604020202020204" pitchFamily="34" charset="0"/>
              <a:buChar char="•"/>
            </a:pPr>
            <a:r>
              <a:rPr lang="it-IT" sz="2000" dirty="0"/>
              <a:t>27000 geo-</a:t>
            </a:r>
            <a:r>
              <a:rPr lang="it-IT" sz="2000" dirty="0" err="1"/>
              <a:t>referenced</a:t>
            </a:r>
            <a:r>
              <a:rPr lang="it-IT" sz="2000" dirty="0"/>
              <a:t> and </a:t>
            </a:r>
            <a:r>
              <a:rPr lang="it-IT" sz="2000" dirty="0" err="1"/>
              <a:t>labeled</a:t>
            </a:r>
            <a:r>
              <a:rPr lang="it-IT" sz="2000" dirty="0"/>
              <a:t> image </a:t>
            </a:r>
            <a:r>
              <a:rPr lang="it-IT" sz="2000" dirty="0" err="1"/>
              <a:t>patches</a:t>
            </a:r>
            <a:r>
              <a:rPr lang="it-IT" sz="2000" dirty="0"/>
              <a:t> (</a:t>
            </a:r>
            <a:r>
              <a:rPr lang="it-IT" sz="2000" dirty="0" err="1"/>
              <a:t>each</a:t>
            </a:r>
            <a:r>
              <a:rPr lang="it-IT" sz="2000" dirty="0"/>
              <a:t> </a:t>
            </a:r>
            <a:r>
              <a:rPr lang="it-IT" sz="2000" dirty="0" err="1"/>
              <a:t>one</a:t>
            </a:r>
            <a:r>
              <a:rPr lang="it-IT" sz="2000" dirty="0"/>
              <a:t> of 64x64 </a:t>
            </a:r>
            <a:r>
              <a:rPr lang="it-IT" sz="2000" dirty="0" err="1"/>
              <a:t>pixels</a:t>
            </a:r>
            <a:r>
              <a:rPr lang="it-IT" sz="2000" dirty="0"/>
              <a:t>)</a:t>
            </a:r>
          </a:p>
          <a:p>
            <a:pPr algn="just"/>
            <a:endParaRPr lang="it-IT" sz="2000" dirty="0"/>
          </a:p>
          <a:p>
            <a:pPr marL="342900" indent="-342900" algn="just">
              <a:buFont typeface="Arial" panose="020B0604020202020204" pitchFamily="34" charset="0"/>
              <a:buChar char="•"/>
            </a:pPr>
            <a:r>
              <a:rPr lang="it-IT" sz="2000" dirty="0"/>
              <a:t>10 </a:t>
            </a:r>
            <a:r>
              <a:rPr lang="it-IT" sz="2000" dirty="0" err="1"/>
              <a:t>different</a:t>
            </a:r>
            <a:r>
              <a:rPr lang="it-IT" sz="2000" dirty="0"/>
              <a:t> Land Use and Land Cover </a:t>
            </a:r>
            <a:r>
              <a:rPr lang="it-IT" sz="2000" dirty="0" err="1"/>
              <a:t>classes</a:t>
            </a:r>
            <a:r>
              <a:rPr lang="it-IT" sz="2000" dirty="0"/>
              <a:t>, with 2000-3000 images per </a:t>
            </a:r>
            <a:r>
              <a:rPr lang="it-IT" sz="2000" dirty="0" err="1"/>
              <a:t>class</a:t>
            </a:r>
          </a:p>
          <a:p>
            <a:pPr algn="just"/>
            <a:endParaRPr lang="it-IT" sz="2000" dirty="0"/>
          </a:p>
          <a:p>
            <a:pPr marL="342900" indent="-342900" algn="just">
              <a:buFont typeface="Arial" panose="020B0604020202020204" pitchFamily="34" charset="0"/>
              <a:buChar char="•"/>
            </a:pPr>
            <a:r>
              <a:rPr lang="it-IT" sz="2000" dirty="0"/>
              <a:t>RGB (8-bit) and Multi-</a:t>
            </a:r>
            <a:r>
              <a:rPr lang="it-IT" sz="2000" dirty="0" err="1"/>
              <a:t>Spectral</a:t>
            </a:r>
            <a:r>
              <a:rPr lang="it-IT" sz="2000" dirty="0"/>
              <a:t> (13 </a:t>
            </a:r>
            <a:r>
              <a:rPr lang="it-IT" sz="2000" dirty="0" err="1"/>
              <a:t>spectral</a:t>
            </a:r>
            <a:r>
              <a:rPr lang="it-IT" sz="2000" dirty="0"/>
              <a:t> </a:t>
            </a:r>
            <a:r>
              <a:rPr lang="it-IT" sz="2000" dirty="0" err="1"/>
              <a:t>bands</a:t>
            </a:r>
            <a:r>
              <a:rPr lang="it-IT" sz="2000" dirty="0"/>
              <a:t>, 16-bit) </a:t>
            </a:r>
            <a:r>
              <a:rPr lang="it-IT" sz="2000" dirty="0" err="1"/>
              <a:t>versions</a:t>
            </a:r>
            <a:r>
              <a:rPr lang="it-IT" sz="2000" dirty="0"/>
              <a:t> </a:t>
            </a:r>
            <a:r>
              <a:rPr lang="it-IT" sz="2000" dirty="0" err="1"/>
              <a:t>available</a:t>
            </a:r>
            <a:endParaRPr lang="it-IT" sz="2000" dirty="0"/>
          </a:p>
        </p:txBody>
      </p:sp>
      <p:sp>
        <p:nvSpPr>
          <p:cNvPr id="51" name="Rectangle 3">
            <a:extLst>
              <a:ext uri="{FF2B5EF4-FFF2-40B4-BE49-F238E27FC236}">
                <a16:creationId xmlns:a16="http://schemas.microsoft.com/office/drawing/2014/main" id="{38867086-8896-F846-AD12-839AC318C420}"/>
              </a:ext>
            </a:extLst>
          </p:cNvPr>
          <p:cNvSpPr/>
          <p:nvPr/>
        </p:nvSpPr>
        <p:spPr>
          <a:xfrm>
            <a:off x="5622216" y="1326416"/>
            <a:ext cx="6115987" cy="4578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084640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13</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457309"/>
            <a:ext cx="11269308" cy="430887"/>
          </a:xfrm>
        </p:spPr>
        <p:txBody>
          <a:bodyPr/>
          <a:lstStyle/>
          <a:p>
            <a:pPr>
              <a:lnSpc>
                <a:spcPct val="100000"/>
              </a:lnSpc>
            </a:pPr>
            <a:r>
              <a:rPr lang="it-IT"/>
              <a:t>Use Case </a:t>
            </a:r>
            <a:r>
              <a:rPr lang="it-IT" smtClean="0"/>
              <a:t>2: </a:t>
            </a:r>
            <a:r>
              <a:rPr lang="it-IT" spc="-1" smtClean="0">
                <a:solidFill>
                  <a:schemeClr val="accent5">
                    <a:lumMod val="50000"/>
                  </a:schemeClr>
                </a:solidFill>
                <a:uFill>
                  <a:solidFill>
                    <a:srgbClr val="FFFFFF"/>
                  </a:solidFill>
                </a:uFill>
                <a:latin typeface="Calibri"/>
                <a:ea typeface="DejaVu Sans"/>
              </a:rPr>
              <a:t>AI </a:t>
            </a:r>
            <a:r>
              <a:rPr lang="it-IT" spc="-1" dirty="0" smtClean="0">
                <a:solidFill>
                  <a:schemeClr val="accent5">
                    <a:lumMod val="50000"/>
                  </a:schemeClr>
                </a:solidFill>
                <a:uFill>
                  <a:solidFill>
                    <a:srgbClr val="FFFFFF"/>
                  </a:solidFill>
                </a:uFill>
                <a:latin typeface="Calibri"/>
                <a:ea typeface="DejaVu Sans"/>
              </a:rPr>
              <a:t>for Land Cover</a:t>
            </a:r>
            <a:endParaRPr lang="it-IT" dirty="0"/>
          </a:p>
        </p:txBody>
      </p:sp>
      <p:pic>
        <p:nvPicPr>
          <p:cNvPr id="76" name="Picture 16" descr="D:\PAPER_etc\Articoli\SJIAOS_postNTTS_2019\DeepLearning_Istat\Material\INCEPTION_V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731" y="1489100"/>
            <a:ext cx="5583810" cy="245761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G:\MEC\Linea di Attività\Deep Learning for Satellite Imagery\LecceCROP\ExportLecceCropTest41.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16200000">
            <a:off x="4150389" y="4010730"/>
            <a:ext cx="2420303" cy="2877503"/>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3" descr="G:\MEC\Linea di Attività\Deep Learning for Satellite Imagery\LecceCROP\Immagine1.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915915" y="4233456"/>
            <a:ext cx="2889250" cy="243205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5" descr="G:\MEC\Linea di Attività\Deep Learning for Satellite Imagery\LecceCROP\Immagine2.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915915" y="4233456"/>
            <a:ext cx="2889250" cy="2432050"/>
          </a:xfrm>
          <a:prstGeom prst="rect">
            <a:avLst/>
          </a:prstGeom>
          <a:noFill/>
          <a:extLst>
            <a:ext uri="{909E8E84-426E-40DD-AFC4-6F175D3DCCD1}">
              <a14:hiddenFill xmlns:a14="http://schemas.microsoft.com/office/drawing/2010/main">
                <a:solidFill>
                  <a:srgbClr val="FFFFFF"/>
                </a:solidFill>
              </a14:hiddenFill>
            </a:ext>
          </a:extLst>
        </p:spPr>
      </p:pic>
      <p:sp>
        <p:nvSpPr>
          <p:cNvPr id="80" name="Freccia curva 79"/>
          <p:cNvSpPr/>
          <p:nvPr/>
        </p:nvSpPr>
        <p:spPr>
          <a:xfrm>
            <a:off x="1876156" y="2417652"/>
            <a:ext cx="516110" cy="1029600"/>
          </a:xfrm>
          <a:prstGeom prst="bentArrow">
            <a:avLst/>
          </a:prstGeom>
          <a:solidFill>
            <a:schemeClr val="tx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1" name="Freccia a destra 80"/>
          <p:cNvSpPr/>
          <p:nvPr/>
        </p:nvSpPr>
        <p:spPr>
          <a:xfrm>
            <a:off x="8486259" y="2418937"/>
            <a:ext cx="347762" cy="298974"/>
          </a:xfrm>
          <a:prstGeom prst="rightArrow">
            <a:avLst/>
          </a:prstGeom>
          <a:solidFill>
            <a:schemeClr val="tx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2" name="Picture 3" descr="G:\MEC\Linea di Attività\Deep Learning for Satellite Imagery\LecceCROP\Immagine7.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915915" y="4233456"/>
            <a:ext cx="2889250" cy="243205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G:\MEC\Linea di Attività\Deep Learning for Satellite Imagery\LecceCROP\residential2.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915018" y="4232681"/>
            <a:ext cx="2891044" cy="2433600"/>
          </a:xfrm>
          <a:prstGeom prst="rect">
            <a:avLst/>
          </a:prstGeom>
          <a:noFill/>
          <a:extLst>
            <a:ext uri="{909E8E84-426E-40DD-AFC4-6F175D3DCCD1}">
              <a14:hiddenFill xmlns:a14="http://schemas.microsoft.com/office/drawing/2010/main">
                <a:solidFill>
                  <a:srgbClr val="FFFFFF"/>
                </a:solidFill>
              </a14:hiddenFill>
            </a:ext>
          </a:extLst>
        </p:spPr>
      </p:pic>
      <p:sp>
        <p:nvSpPr>
          <p:cNvPr id="84" name="Freccia a destra con strisce 83"/>
          <p:cNvSpPr/>
          <p:nvPr/>
        </p:nvSpPr>
        <p:spPr>
          <a:xfrm>
            <a:off x="7031607" y="5403219"/>
            <a:ext cx="517073" cy="275352"/>
          </a:xfrm>
          <a:prstGeom prst="stripedRightArrow">
            <a:avLst>
              <a:gd name="adj1" fmla="val 50000"/>
              <a:gd name="adj2" fmla="val 64607"/>
            </a:avLst>
          </a:prstGeom>
          <a:solidFill>
            <a:schemeClr val="tx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CasellaDiTesto 84"/>
          <p:cNvSpPr txBox="1"/>
          <p:nvPr/>
        </p:nvSpPr>
        <p:spPr>
          <a:xfrm>
            <a:off x="1393479" y="5340840"/>
            <a:ext cx="2496505" cy="400110"/>
          </a:xfrm>
          <a:prstGeom prst="rect">
            <a:avLst/>
          </a:prstGeom>
          <a:noFill/>
        </p:spPr>
        <p:txBody>
          <a:bodyPr wrap="square" rtlCol="0">
            <a:spAutoFit/>
          </a:bodyPr>
          <a:lstStyle/>
          <a:p>
            <a:pPr algn="ctr"/>
            <a:r>
              <a:rPr lang="en-US" sz="2000" b="1" dirty="0">
                <a:cs typeface="Times New Roman" panose="02020603050405020304" pitchFamily="18" charset="0"/>
              </a:rPr>
              <a:t>Input Satellite Image</a:t>
            </a:r>
          </a:p>
        </p:txBody>
      </p:sp>
      <p:grpSp>
        <p:nvGrpSpPr>
          <p:cNvPr id="86" name="Group 18">
            <a:extLst>
              <a:ext uri="{FF2B5EF4-FFF2-40B4-BE49-F238E27FC236}">
                <a16:creationId xmlns:a16="http://schemas.microsoft.com/office/drawing/2014/main" id="{52046333-726B-44E4-8231-CA1FDB4F08D7}"/>
              </a:ext>
            </a:extLst>
          </p:cNvPr>
          <p:cNvGrpSpPr/>
          <p:nvPr/>
        </p:nvGrpSpPr>
        <p:grpSpPr>
          <a:xfrm>
            <a:off x="1393479" y="3567546"/>
            <a:ext cx="5412583" cy="3101645"/>
            <a:chOff x="1910658" y="2641707"/>
            <a:chExt cx="5412583" cy="3101645"/>
          </a:xfrm>
        </p:grpSpPr>
        <p:pic>
          <p:nvPicPr>
            <p:cNvPr id="87" name="Picture 5" descr="G:\MEC\Linea di Attività\Deep Learning for Satellite Imagery\LecceCROP\Immagine2.png">
              <a:extLst>
                <a:ext uri="{FF2B5EF4-FFF2-40B4-BE49-F238E27FC236}">
                  <a16:creationId xmlns:a16="http://schemas.microsoft.com/office/drawing/2014/main" id="{DC7F941C-CA99-4331-A18D-94C507E312A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433991" y="3311302"/>
              <a:ext cx="2889250" cy="2432050"/>
            </a:xfrm>
            <a:prstGeom prst="rect">
              <a:avLst/>
            </a:prstGeom>
            <a:noFill/>
            <a:extLst>
              <a:ext uri="{909E8E84-426E-40DD-AFC4-6F175D3DCCD1}">
                <a14:hiddenFill xmlns:a14="http://schemas.microsoft.com/office/drawing/2010/main">
                  <a:solidFill>
                    <a:srgbClr val="FFFFFF"/>
                  </a:solidFill>
                </a14:hiddenFill>
              </a:ext>
            </a:extLst>
          </p:spPr>
        </p:pic>
        <p:cxnSp>
          <p:nvCxnSpPr>
            <p:cNvPr id="88" name="Straight Connector 10">
              <a:extLst>
                <a:ext uri="{FF2B5EF4-FFF2-40B4-BE49-F238E27FC236}">
                  <a16:creationId xmlns:a16="http://schemas.microsoft.com/office/drawing/2014/main" id="{33C950C7-FEF8-4AC5-87AB-02F1DC185402}"/>
                </a:ext>
              </a:extLst>
            </p:cNvPr>
            <p:cNvCxnSpPr>
              <a:cxnSpLocks/>
            </p:cNvCxnSpPr>
            <p:nvPr/>
          </p:nvCxnSpPr>
          <p:spPr>
            <a:xfrm flipH="1" flipV="1">
              <a:off x="2897898" y="2696755"/>
              <a:ext cx="2279744" cy="1055851"/>
            </a:xfrm>
            <a:prstGeom prst="line">
              <a:avLst/>
            </a:prstGeom>
            <a:ln w="19050">
              <a:prstDash val="lgDash"/>
            </a:ln>
          </p:spPr>
          <p:style>
            <a:lnRef idx="1">
              <a:schemeClr val="accent3"/>
            </a:lnRef>
            <a:fillRef idx="0">
              <a:schemeClr val="accent3"/>
            </a:fillRef>
            <a:effectRef idx="0">
              <a:schemeClr val="accent3"/>
            </a:effectRef>
            <a:fontRef idx="minor">
              <a:schemeClr val="tx1"/>
            </a:fontRef>
          </p:style>
        </p:cxnSp>
        <p:cxnSp>
          <p:nvCxnSpPr>
            <p:cNvPr id="89" name="Straight Connector 34">
              <a:extLst>
                <a:ext uri="{FF2B5EF4-FFF2-40B4-BE49-F238E27FC236}">
                  <a16:creationId xmlns:a16="http://schemas.microsoft.com/office/drawing/2014/main" id="{551BADB7-C4CA-4821-A033-3025E2DDB702}"/>
                </a:ext>
              </a:extLst>
            </p:cNvPr>
            <p:cNvCxnSpPr>
              <a:cxnSpLocks/>
            </p:cNvCxnSpPr>
            <p:nvPr/>
          </p:nvCxnSpPr>
          <p:spPr>
            <a:xfrm flipH="1" flipV="1">
              <a:off x="2941739" y="3599398"/>
              <a:ext cx="2234517" cy="317630"/>
            </a:xfrm>
            <a:prstGeom prst="line">
              <a:avLst/>
            </a:prstGeom>
            <a:ln w="19050">
              <a:prstDash val="lgDash"/>
            </a:ln>
          </p:spPr>
          <p:style>
            <a:lnRef idx="1">
              <a:schemeClr val="accent3"/>
            </a:lnRef>
            <a:fillRef idx="0">
              <a:schemeClr val="accent3"/>
            </a:fillRef>
            <a:effectRef idx="0">
              <a:schemeClr val="accent3"/>
            </a:effectRef>
            <a:fontRef idx="minor">
              <a:schemeClr val="tx1"/>
            </a:fontRef>
          </p:style>
        </p:cxnSp>
        <p:pic>
          <p:nvPicPr>
            <p:cNvPr id="90" name="Picture 2" descr="C:\Users\zardetto\Desktop\Immagine4.png">
              <a:extLst>
                <a:ext uri="{FF2B5EF4-FFF2-40B4-BE49-F238E27FC236}">
                  <a16:creationId xmlns:a16="http://schemas.microsoft.com/office/drawing/2014/main" id="{CDD41602-F883-4A57-9EA5-C452CD9A3092}"/>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l="-628" t="-4046"/>
            <a:stretch/>
          </p:blipFill>
          <p:spPr bwMode="auto">
            <a:xfrm>
              <a:off x="1910658" y="2641707"/>
              <a:ext cx="1031081" cy="9886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7">
            <a:extLst>
              <a:ext uri="{FF2B5EF4-FFF2-40B4-BE49-F238E27FC236}">
                <a16:creationId xmlns:a16="http://schemas.microsoft.com/office/drawing/2014/main" id="{5EBE0F89-483F-4BD0-90AA-1E242A921000}"/>
              </a:ext>
            </a:extLst>
          </p:cNvPr>
          <p:cNvGrpSpPr/>
          <p:nvPr/>
        </p:nvGrpSpPr>
        <p:grpSpPr>
          <a:xfrm>
            <a:off x="9076507" y="1717096"/>
            <a:ext cx="1280735" cy="1293904"/>
            <a:chOff x="8658253" y="816733"/>
            <a:chExt cx="1280735" cy="1293904"/>
          </a:xfrm>
        </p:grpSpPr>
        <p:pic>
          <p:nvPicPr>
            <p:cNvPr id="92" name="Picture 6">
              <a:extLst>
                <a:ext uri="{FF2B5EF4-FFF2-40B4-BE49-F238E27FC236}">
                  <a16:creationId xmlns:a16="http://schemas.microsoft.com/office/drawing/2014/main" id="{4F33BA3E-C53E-4995-BEB5-5EC8CF86E2E5}"/>
                </a:ext>
              </a:extLst>
            </p:cNvPr>
            <p:cNvPicPr>
              <a:picLocks noChangeAspect="1"/>
            </p:cNvPicPr>
            <p:nvPr/>
          </p:nvPicPr>
          <p:blipFill rotWithShape="1">
            <a:blip r:embed="rId11" cstate="print">
              <a:alphaModFix/>
              <a:extLst>
                <a:ext uri="{28A0092B-C50C-407E-A947-70E740481C1C}">
                  <a14:useLocalDpi xmlns:a14="http://schemas.microsoft.com/office/drawing/2010/main"/>
                </a:ext>
              </a:extLst>
            </a:blip>
            <a:srcRect/>
            <a:stretch/>
          </p:blipFill>
          <p:spPr>
            <a:xfrm>
              <a:off x="8791358" y="1172343"/>
              <a:ext cx="1034674" cy="938293"/>
            </a:xfrm>
            <a:prstGeom prst="rect">
              <a:avLst/>
            </a:prstGeom>
            <a:effectLst/>
          </p:spPr>
        </p:pic>
        <p:grpSp>
          <p:nvGrpSpPr>
            <p:cNvPr id="93" name="Group 5">
              <a:extLst>
                <a:ext uri="{FF2B5EF4-FFF2-40B4-BE49-F238E27FC236}">
                  <a16:creationId xmlns:a16="http://schemas.microsoft.com/office/drawing/2014/main" id="{852AFF48-ECE3-46AE-A86A-8DB9E8AE53C5}"/>
                </a:ext>
              </a:extLst>
            </p:cNvPr>
            <p:cNvGrpSpPr/>
            <p:nvPr/>
          </p:nvGrpSpPr>
          <p:grpSpPr>
            <a:xfrm>
              <a:off x="8658253" y="816733"/>
              <a:ext cx="1280735" cy="1293904"/>
              <a:chOff x="8350005" y="-298702"/>
              <a:chExt cx="2673680" cy="3031717"/>
            </a:xfrm>
            <a:noFill/>
          </p:grpSpPr>
          <p:sp>
            <p:nvSpPr>
              <p:cNvPr id="94" name="Rectangle 1">
                <a:extLst>
                  <a:ext uri="{FF2B5EF4-FFF2-40B4-BE49-F238E27FC236}">
                    <a16:creationId xmlns:a16="http://schemas.microsoft.com/office/drawing/2014/main" id="{64591AEB-2941-4243-AFFB-8DB73D4A3EA6}"/>
                  </a:ext>
                </a:extLst>
              </p:cNvPr>
              <p:cNvSpPr/>
              <p:nvPr/>
            </p:nvSpPr>
            <p:spPr>
              <a:xfrm>
                <a:off x="8606844" y="487790"/>
                <a:ext cx="2160000" cy="2245225"/>
              </a:xfrm>
              <a:prstGeom prst="rect">
                <a:avLst/>
              </a:prstGeom>
              <a:grpFill/>
              <a:ln w="508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5" name="Rectangle 2">
                <a:extLst>
                  <a:ext uri="{FF2B5EF4-FFF2-40B4-BE49-F238E27FC236}">
                    <a16:creationId xmlns:a16="http://schemas.microsoft.com/office/drawing/2014/main" id="{801B0A71-09BA-4DE0-ABAC-CF0BF617519B}"/>
                  </a:ext>
                </a:extLst>
              </p:cNvPr>
              <p:cNvSpPr/>
              <p:nvPr/>
            </p:nvSpPr>
            <p:spPr>
              <a:xfrm>
                <a:off x="8350005" y="-298702"/>
                <a:ext cx="2673680" cy="793258"/>
              </a:xfrm>
              <a:prstGeom prst="rect">
                <a:avLst/>
              </a:prstGeom>
              <a:grpFill/>
            </p:spPr>
            <p:txBody>
              <a:bodyPr wrap="none">
                <a:spAutoFit/>
              </a:bodyPr>
              <a:lstStyle/>
              <a:p>
                <a:pPr algn="ctr"/>
                <a:r>
                  <a:rPr lang="it-IT" sz="1600" b="1" dirty="0">
                    <a:solidFill>
                      <a:srgbClr val="00B0F0"/>
                    </a:solidFill>
                    <a:latin typeface="Calibri" panose="020F0502020204030204" pitchFamily="34" charset="0"/>
                  </a:rPr>
                  <a:t>RESIDENTIAL</a:t>
                </a:r>
                <a:endParaRPr lang="en-US" sz="1600" b="1" dirty="0">
                  <a:solidFill>
                    <a:srgbClr val="00B0F0"/>
                  </a:solidFill>
                  <a:latin typeface="Calibri" panose="020F0502020204030204" pitchFamily="34" charset="0"/>
                </a:endParaRPr>
              </a:p>
            </p:txBody>
          </p:sp>
        </p:grpSp>
      </p:grpSp>
      <p:graphicFrame>
        <p:nvGraphicFramePr>
          <p:cNvPr id="96" name="Oggetto 95"/>
          <p:cNvGraphicFramePr>
            <a:graphicFrameLocks noChangeAspect="1"/>
          </p:cNvGraphicFramePr>
          <p:nvPr>
            <p:extLst>
              <p:ext uri="{D42A27DB-BD31-4B8C-83A1-F6EECF244321}">
                <p14:modId xmlns:p14="http://schemas.microsoft.com/office/powerpoint/2010/main" val="1932219760"/>
              </p:ext>
            </p:extLst>
          </p:nvPr>
        </p:nvGraphicFramePr>
        <p:xfrm>
          <a:off x="3886996" y="2593057"/>
          <a:ext cx="914400" cy="198438"/>
        </p:xfrm>
        <a:graphic>
          <a:graphicData uri="http://schemas.openxmlformats.org/presentationml/2006/ole">
            <mc:AlternateContent xmlns:mc="http://schemas.openxmlformats.org/markup-compatibility/2006">
              <mc:Choice xmlns:v="urn:schemas-microsoft-com:vml" Requires="v">
                <p:oleObj spid="_x0000_s1082" name="Equation" r:id="rId12" imgW="914400" imgH="198720" progId="Equation.DSMT4">
                  <p:embed/>
                </p:oleObj>
              </mc:Choice>
              <mc:Fallback>
                <p:oleObj name="Equation" r:id="rId12" imgW="914400" imgH="198720" progId="Equation.DSMT4">
                  <p:embed/>
                  <p:pic>
                    <p:nvPicPr>
                      <p:cNvPr id="29" name="Oggetto 28"/>
                      <p:cNvPicPr/>
                      <p:nvPr/>
                    </p:nvPicPr>
                    <p:blipFill>
                      <a:blip r:embed="rId13"/>
                      <a:stretch>
                        <a:fillRect/>
                      </a:stretch>
                    </p:blipFill>
                    <p:spPr>
                      <a:xfrm>
                        <a:off x="3886996" y="2593057"/>
                        <a:ext cx="914400" cy="198438"/>
                      </a:xfrm>
                      <a:prstGeom prst="rect">
                        <a:avLst/>
                      </a:prstGeom>
                    </p:spPr>
                  </p:pic>
                </p:oleObj>
              </mc:Fallback>
            </mc:AlternateContent>
          </a:graphicData>
        </a:graphic>
      </p:graphicFrame>
      <p:pic>
        <p:nvPicPr>
          <p:cNvPr id="97" name="Picture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96129" y="4526903"/>
            <a:ext cx="3646487" cy="178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 name="Rectangle 1">
            <a:extLst>
              <a:ext uri="{FF2B5EF4-FFF2-40B4-BE49-F238E27FC236}">
                <a16:creationId xmlns:a16="http://schemas.microsoft.com/office/drawing/2014/main" id="{EE3F013D-ED54-BF4A-A570-1F40C52A749F}"/>
              </a:ext>
            </a:extLst>
          </p:cNvPr>
          <p:cNvSpPr/>
          <p:nvPr/>
        </p:nvSpPr>
        <p:spPr>
          <a:xfrm>
            <a:off x="468895" y="1158760"/>
            <a:ext cx="2019977" cy="646331"/>
          </a:xfrm>
          <a:prstGeom prst="rect">
            <a:avLst/>
          </a:prstGeom>
        </p:spPr>
        <p:txBody>
          <a:bodyPr wrap="none">
            <a:spAutoFit/>
          </a:bodyPr>
          <a:lstStyle/>
          <a:p>
            <a:pPr algn="ctr"/>
            <a:r>
              <a:rPr lang="en-US" b="1" dirty="0">
                <a:solidFill>
                  <a:schemeClr val="accent1">
                    <a:lumMod val="75000"/>
                  </a:schemeClr>
                </a:solidFill>
              </a:rPr>
              <a:t>Classify-and-Count </a:t>
            </a:r>
          </a:p>
          <a:p>
            <a:pPr algn="ctr"/>
            <a:r>
              <a:rPr lang="en-US" b="1" dirty="0">
                <a:solidFill>
                  <a:schemeClr val="accent1">
                    <a:lumMod val="75000"/>
                  </a:schemeClr>
                </a:solidFill>
              </a:rPr>
              <a:t>Approach</a:t>
            </a:r>
            <a:endParaRPr lang="it-IT" b="1">
              <a:solidFill>
                <a:schemeClr val="accent1">
                  <a:lumMod val="75000"/>
                </a:schemeClr>
              </a:solidFill>
            </a:endParaRPr>
          </a:p>
        </p:txBody>
      </p:sp>
      <p:sp>
        <p:nvSpPr>
          <p:cNvPr id="99" name="Rectangle 37">
            <a:extLst>
              <a:ext uri="{FF2B5EF4-FFF2-40B4-BE49-F238E27FC236}">
                <a16:creationId xmlns:a16="http://schemas.microsoft.com/office/drawing/2014/main" id="{2D250668-6062-5F46-9970-B6062B4615A4}"/>
              </a:ext>
            </a:extLst>
          </p:cNvPr>
          <p:cNvSpPr/>
          <p:nvPr/>
        </p:nvSpPr>
        <p:spPr>
          <a:xfrm>
            <a:off x="2448526" y="1273316"/>
            <a:ext cx="5912908" cy="2778936"/>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1"/>
          <p:cNvSpPr/>
          <p:nvPr/>
        </p:nvSpPr>
        <p:spPr>
          <a:xfrm>
            <a:off x="8660140" y="1261561"/>
            <a:ext cx="3095078" cy="369332"/>
          </a:xfrm>
          <a:prstGeom prst="rect">
            <a:avLst/>
          </a:prstGeom>
        </p:spPr>
        <p:txBody>
          <a:bodyPr wrap="none">
            <a:spAutoFit/>
          </a:bodyPr>
          <a:lstStyle/>
          <a:p>
            <a:r>
              <a:rPr lang="en-US" b="1" dirty="0">
                <a:solidFill>
                  <a:schemeClr val="accent5">
                    <a:lumMod val="50000"/>
                  </a:schemeClr>
                </a:solidFill>
              </a:rPr>
              <a:t>CNN: Inception-V3 </a:t>
            </a:r>
            <a:r>
              <a:rPr lang="en-US" b="1" dirty="0" err="1">
                <a:solidFill>
                  <a:schemeClr val="accent5">
                    <a:lumMod val="50000"/>
                  </a:schemeClr>
                </a:solidFill>
              </a:rPr>
              <a:t>Archite</a:t>
            </a:r>
            <a:endParaRPr lang="it-IT" b="1" dirty="0"/>
          </a:p>
        </p:txBody>
      </p:sp>
    </p:spTree>
    <p:extLst>
      <p:ext uri="{BB962C8B-B14F-4D97-AF65-F5344CB8AC3E}">
        <p14:creationId xmlns:p14="http://schemas.microsoft.com/office/powerpoint/2010/main" val="47966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20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1500"/>
                                        <p:tgtEl>
                                          <p:spTgt spid="79"/>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1500"/>
                                        <p:tgtEl>
                                          <p:spTgt spid="8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anim calcmode="lin" valueType="num">
                                      <p:cBhvr>
                                        <p:cTn id="21" dur="1000" fill="hold"/>
                                        <p:tgtEl>
                                          <p:spTgt spid="80"/>
                                        </p:tgtEl>
                                        <p:attrNameLst>
                                          <p:attrName>ppt_w</p:attrName>
                                        </p:attrNameLst>
                                      </p:cBhvr>
                                      <p:tavLst>
                                        <p:tav tm="0">
                                          <p:val>
                                            <p:fltVal val="0"/>
                                          </p:val>
                                        </p:tav>
                                        <p:tav tm="100000">
                                          <p:val>
                                            <p:strVal val="#ppt_w"/>
                                          </p:val>
                                        </p:tav>
                                      </p:tavLst>
                                    </p:anim>
                                    <p:anim calcmode="lin" valueType="num">
                                      <p:cBhvr>
                                        <p:cTn id="22" dur="1000" fill="hold"/>
                                        <p:tgtEl>
                                          <p:spTgt spid="80"/>
                                        </p:tgtEl>
                                        <p:attrNameLst>
                                          <p:attrName>ppt_h</p:attrName>
                                        </p:attrNameLst>
                                      </p:cBhvr>
                                      <p:tavLst>
                                        <p:tav tm="0">
                                          <p:val>
                                            <p:fltVal val="0"/>
                                          </p:val>
                                        </p:tav>
                                        <p:tav tm="100000">
                                          <p:val>
                                            <p:strVal val="#ppt_h"/>
                                          </p:val>
                                        </p:tav>
                                      </p:tavLst>
                                    </p:anim>
                                    <p:animEffect transition="in" filter="fade">
                                      <p:cBhvr>
                                        <p:cTn id="23" dur="1000"/>
                                        <p:tgtEl>
                                          <p:spTgt spid="8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1"/>
                                        </p:tgtEl>
                                        <p:attrNameLst>
                                          <p:attrName>style.visibility</p:attrName>
                                        </p:attrNameLst>
                                      </p:cBhvr>
                                      <p:to>
                                        <p:strVal val="visible"/>
                                      </p:to>
                                    </p:set>
                                    <p:anim calcmode="lin" valueType="num">
                                      <p:cBhvr>
                                        <p:cTn id="28" dur="1000" fill="hold"/>
                                        <p:tgtEl>
                                          <p:spTgt spid="81"/>
                                        </p:tgtEl>
                                        <p:attrNameLst>
                                          <p:attrName>ppt_w</p:attrName>
                                        </p:attrNameLst>
                                      </p:cBhvr>
                                      <p:tavLst>
                                        <p:tav tm="0">
                                          <p:val>
                                            <p:fltVal val="0"/>
                                          </p:val>
                                        </p:tav>
                                        <p:tav tm="100000">
                                          <p:val>
                                            <p:strVal val="#ppt_w"/>
                                          </p:val>
                                        </p:tav>
                                      </p:tavLst>
                                    </p:anim>
                                    <p:anim calcmode="lin" valueType="num">
                                      <p:cBhvr>
                                        <p:cTn id="29" dur="1000" fill="hold"/>
                                        <p:tgtEl>
                                          <p:spTgt spid="81"/>
                                        </p:tgtEl>
                                        <p:attrNameLst>
                                          <p:attrName>ppt_h</p:attrName>
                                        </p:attrNameLst>
                                      </p:cBhvr>
                                      <p:tavLst>
                                        <p:tav tm="0">
                                          <p:val>
                                            <p:fltVal val="0"/>
                                          </p:val>
                                        </p:tav>
                                        <p:tav tm="100000">
                                          <p:val>
                                            <p:strVal val="#ppt_h"/>
                                          </p:val>
                                        </p:tav>
                                      </p:tavLst>
                                    </p:anim>
                                    <p:animEffect transition="in" filter="fade">
                                      <p:cBhvr>
                                        <p:cTn id="30" dur="1000"/>
                                        <p:tgtEl>
                                          <p:spTgt spid="8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91"/>
                                        </p:tgtEl>
                                        <p:attrNameLst>
                                          <p:attrName>style.visibility</p:attrName>
                                        </p:attrNameLst>
                                      </p:cBhvr>
                                      <p:to>
                                        <p:strVal val="visible"/>
                                      </p:to>
                                    </p:set>
                                    <p:animEffect transition="in" filter="wipe(down)">
                                      <p:cBhvr>
                                        <p:cTn id="35" dur="1000"/>
                                        <p:tgtEl>
                                          <p:spTgt spid="91"/>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nodeType="clickEffect">
                                  <p:stCondLst>
                                    <p:cond delay="0"/>
                                  </p:stCondLst>
                                  <p:childTnLst>
                                    <p:animMotion origin="layout" path="M -4.23923E-6 1.85185E-6 L -0.40544 0.34954 " pathEditMode="relative" rAng="0" ptsTypes="AA">
                                      <p:cBhvr>
                                        <p:cTn id="39" dur="2000" fill="hold"/>
                                        <p:tgtEl>
                                          <p:spTgt spid="91"/>
                                        </p:tgtEl>
                                        <p:attrNameLst>
                                          <p:attrName>ppt_x</p:attrName>
                                          <p:attrName>ppt_y</p:attrName>
                                        </p:attrNameLst>
                                      </p:cBhvr>
                                      <p:rCtr x="-20279" y="17477"/>
                                    </p:animMotion>
                                  </p:childTnLst>
                                </p:cTn>
                              </p:par>
                            </p:childTnLst>
                          </p:cTn>
                        </p:par>
                        <p:par>
                          <p:cTn id="40" fill="hold">
                            <p:stCondLst>
                              <p:cond delay="2000"/>
                            </p:stCondLst>
                            <p:childTnLst>
                              <p:par>
                                <p:cTn id="41" presetID="53" presetClass="exit" presetSubtype="32" fill="hold" nodeType="afterEffect">
                                  <p:stCondLst>
                                    <p:cond delay="0"/>
                                  </p:stCondLst>
                                  <p:childTnLst>
                                    <p:anim calcmode="lin" valueType="num">
                                      <p:cBhvr>
                                        <p:cTn id="42" dur="500"/>
                                        <p:tgtEl>
                                          <p:spTgt spid="91"/>
                                        </p:tgtEl>
                                        <p:attrNameLst>
                                          <p:attrName>ppt_w</p:attrName>
                                        </p:attrNameLst>
                                      </p:cBhvr>
                                      <p:tavLst>
                                        <p:tav tm="0">
                                          <p:val>
                                            <p:strVal val="ppt_w"/>
                                          </p:val>
                                        </p:tav>
                                        <p:tav tm="100000">
                                          <p:val>
                                            <p:fltVal val="0"/>
                                          </p:val>
                                        </p:tav>
                                      </p:tavLst>
                                    </p:anim>
                                    <p:anim calcmode="lin" valueType="num">
                                      <p:cBhvr>
                                        <p:cTn id="43" dur="500"/>
                                        <p:tgtEl>
                                          <p:spTgt spid="91"/>
                                        </p:tgtEl>
                                        <p:attrNameLst>
                                          <p:attrName>ppt_h</p:attrName>
                                        </p:attrNameLst>
                                      </p:cBhvr>
                                      <p:tavLst>
                                        <p:tav tm="0">
                                          <p:val>
                                            <p:strVal val="ppt_h"/>
                                          </p:val>
                                        </p:tav>
                                        <p:tav tm="100000">
                                          <p:val>
                                            <p:fltVal val="0"/>
                                          </p:val>
                                        </p:tav>
                                      </p:tavLst>
                                    </p:anim>
                                    <p:animEffect transition="out" filter="fade">
                                      <p:cBhvr>
                                        <p:cTn id="44" dur="500"/>
                                        <p:tgtEl>
                                          <p:spTgt spid="91"/>
                                        </p:tgtEl>
                                      </p:cBhvr>
                                    </p:animEffect>
                                    <p:set>
                                      <p:cBhvr>
                                        <p:cTn id="45" dur="1" fill="hold">
                                          <p:stCondLst>
                                            <p:cond delay="499"/>
                                          </p:stCondLst>
                                        </p:cTn>
                                        <p:tgtEl>
                                          <p:spTgt spid="91"/>
                                        </p:tgtEl>
                                        <p:attrNameLst>
                                          <p:attrName>style.visibility</p:attrName>
                                        </p:attrNameLst>
                                      </p:cBhvr>
                                      <p:to>
                                        <p:strVal val="hidden"/>
                                      </p:to>
                                    </p:set>
                                  </p:childTnLst>
                                </p:cTn>
                              </p:par>
                            </p:childTnLst>
                          </p:cTn>
                        </p:par>
                        <p:par>
                          <p:cTn id="46" fill="hold">
                            <p:stCondLst>
                              <p:cond delay="2500"/>
                            </p:stCondLst>
                            <p:childTnLst>
                              <p:par>
                                <p:cTn id="47" presetID="10" presetClass="exit" presetSubtype="0" fill="hold" nodeType="afterEffect">
                                  <p:stCondLst>
                                    <p:cond delay="0"/>
                                  </p:stCondLst>
                                  <p:childTnLst>
                                    <p:animEffect transition="out" filter="fade">
                                      <p:cBhvr>
                                        <p:cTn id="48" dur="500"/>
                                        <p:tgtEl>
                                          <p:spTgt spid="86"/>
                                        </p:tgtEl>
                                      </p:cBhvr>
                                    </p:animEffect>
                                    <p:set>
                                      <p:cBhvr>
                                        <p:cTn id="49" dur="1" fill="hold">
                                          <p:stCondLst>
                                            <p:cond delay="499"/>
                                          </p:stCondLst>
                                        </p:cTn>
                                        <p:tgtEl>
                                          <p:spTgt spid="86"/>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80"/>
                                        </p:tgtEl>
                                      </p:cBhvr>
                                    </p:animEffect>
                                    <p:set>
                                      <p:cBhvr>
                                        <p:cTn id="52" dur="1" fill="hold">
                                          <p:stCondLst>
                                            <p:cond delay="499"/>
                                          </p:stCondLst>
                                        </p:cTn>
                                        <p:tgtEl>
                                          <p:spTgt spid="80"/>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81"/>
                                        </p:tgtEl>
                                      </p:cBhvr>
                                    </p:animEffect>
                                    <p:set>
                                      <p:cBhvr>
                                        <p:cTn id="55" dur="1" fill="hold">
                                          <p:stCondLst>
                                            <p:cond delay="499"/>
                                          </p:stCondLst>
                                        </p:cTn>
                                        <p:tgtEl>
                                          <p:spTgt spid="81"/>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82"/>
                                        </p:tgtEl>
                                        <p:attrNameLst>
                                          <p:attrName>style.visibility</p:attrName>
                                        </p:attrNameLst>
                                      </p:cBhvr>
                                      <p:to>
                                        <p:strVal val="visible"/>
                                      </p:to>
                                    </p:set>
                                    <p:animEffect transition="in" filter="fade">
                                      <p:cBhvr>
                                        <p:cTn id="58" dur="1700"/>
                                        <p:tgtEl>
                                          <p:spTgt spid="8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fade">
                                      <p:cBhvr>
                                        <p:cTn id="63" dur="2000"/>
                                        <p:tgtEl>
                                          <p:spTgt spid="83"/>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84"/>
                                        </p:tgtEl>
                                        <p:attrNameLst>
                                          <p:attrName>style.visibility</p:attrName>
                                        </p:attrNameLst>
                                      </p:cBhvr>
                                      <p:to>
                                        <p:strVal val="visible"/>
                                      </p:to>
                                    </p:set>
                                    <p:anim calcmode="lin" valueType="num">
                                      <p:cBhvr>
                                        <p:cTn id="68" dur="500" fill="hold"/>
                                        <p:tgtEl>
                                          <p:spTgt spid="84"/>
                                        </p:tgtEl>
                                        <p:attrNameLst>
                                          <p:attrName>ppt_w</p:attrName>
                                        </p:attrNameLst>
                                      </p:cBhvr>
                                      <p:tavLst>
                                        <p:tav tm="0">
                                          <p:val>
                                            <p:fltVal val="0"/>
                                          </p:val>
                                        </p:tav>
                                        <p:tav tm="100000">
                                          <p:val>
                                            <p:strVal val="#ppt_w"/>
                                          </p:val>
                                        </p:tav>
                                      </p:tavLst>
                                    </p:anim>
                                    <p:anim calcmode="lin" valueType="num">
                                      <p:cBhvr>
                                        <p:cTn id="69" dur="500" fill="hold"/>
                                        <p:tgtEl>
                                          <p:spTgt spid="84"/>
                                        </p:tgtEl>
                                        <p:attrNameLst>
                                          <p:attrName>ppt_h</p:attrName>
                                        </p:attrNameLst>
                                      </p:cBhvr>
                                      <p:tavLst>
                                        <p:tav tm="0">
                                          <p:val>
                                            <p:fltVal val="0"/>
                                          </p:val>
                                        </p:tav>
                                        <p:tav tm="100000">
                                          <p:val>
                                            <p:strVal val="#ppt_h"/>
                                          </p:val>
                                        </p:tav>
                                      </p:tavLst>
                                    </p:anim>
                                    <p:animEffect transition="in" filter="fade">
                                      <p:cBhvr>
                                        <p:cTn id="70" dur="500"/>
                                        <p:tgtEl>
                                          <p:spTgt spid="8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97"/>
                                        </p:tgtEl>
                                        <p:attrNameLst>
                                          <p:attrName>style.visibility</p:attrName>
                                        </p:attrNameLst>
                                      </p:cBhvr>
                                      <p:to>
                                        <p:strVal val="visible"/>
                                      </p:to>
                                    </p:set>
                                    <p:animEffect transition="in" filter="wipe(up)">
                                      <p:cBhvr>
                                        <p:cTn id="75" dur="2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0" grpId="1" animBg="1"/>
      <p:bldP spid="81" grpId="0" animBg="1"/>
      <p:bldP spid="81" grpId="1" animBg="1"/>
      <p:bldP spid="8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14</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457309"/>
            <a:ext cx="11269308" cy="430887"/>
          </a:xfrm>
        </p:spPr>
        <p:txBody>
          <a:bodyPr/>
          <a:lstStyle/>
          <a:p>
            <a:pPr>
              <a:lnSpc>
                <a:spcPct val="100000"/>
              </a:lnSpc>
            </a:pPr>
            <a:r>
              <a:rPr lang="it-IT"/>
              <a:t>Use Case </a:t>
            </a:r>
            <a:r>
              <a:rPr lang="it-IT" smtClean="0"/>
              <a:t>2: </a:t>
            </a:r>
            <a:r>
              <a:rPr lang="it-IT" spc="-1" smtClean="0">
                <a:solidFill>
                  <a:schemeClr val="accent5">
                    <a:lumMod val="50000"/>
                  </a:schemeClr>
                </a:solidFill>
                <a:uFill>
                  <a:solidFill>
                    <a:srgbClr val="FFFFFF"/>
                  </a:solidFill>
                </a:uFill>
                <a:latin typeface="Calibri"/>
                <a:ea typeface="DejaVu Sans"/>
              </a:rPr>
              <a:t>AI </a:t>
            </a:r>
            <a:r>
              <a:rPr lang="it-IT" spc="-1" dirty="0" smtClean="0">
                <a:solidFill>
                  <a:schemeClr val="accent5">
                    <a:lumMod val="50000"/>
                  </a:schemeClr>
                </a:solidFill>
                <a:uFill>
                  <a:solidFill>
                    <a:srgbClr val="FFFFFF"/>
                  </a:solidFill>
                </a:uFill>
                <a:latin typeface="Calibri"/>
                <a:ea typeface="DejaVu Sans"/>
              </a:rPr>
              <a:t>for Land Cover</a:t>
            </a:r>
            <a:endParaRPr lang="it-IT" dirty="0"/>
          </a:p>
        </p:txBody>
      </p:sp>
      <p:pic>
        <p:nvPicPr>
          <p:cNvPr id="29" name="Immagine 7">
            <a:extLst>
              <a:ext uri="{FF2B5EF4-FFF2-40B4-BE49-F238E27FC236}">
                <a16:creationId xmlns:a16="http://schemas.microsoft.com/office/drawing/2014/main" id="{D50204E5-2CB4-7444-B614-E45167B3A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947" y="1491797"/>
            <a:ext cx="3249102" cy="3537908"/>
          </a:xfrm>
          <a:prstGeom prst="rect">
            <a:avLst/>
          </a:prstGeom>
          <a:ln w="25400">
            <a:solidFill>
              <a:schemeClr val="accent1">
                <a:shade val="50000"/>
              </a:schemeClr>
            </a:solidFill>
          </a:ln>
        </p:spPr>
      </p:pic>
      <p:sp>
        <p:nvSpPr>
          <p:cNvPr id="30" name="Segnaposto testo 4">
            <a:extLst>
              <a:ext uri="{FF2B5EF4-FFF2-40B4-BE49-F238E27FC236}">
                <a16:creationId xmlns:a16="http://schemas.microsoft.com/office/drawing/2014/main" id="{B794178A-2A76-1D46-A7BA-C3FC31099334}"/>
              </a:ext>
            </a:extLst>
          </p:cNvPr>
          <p:cNvSpPr txBox="1">
            <a:spLocks/>
          </p:cNvSpPr>
          <p:nvPr/>
        </p:nvSpPr>
        <p:spPr>
          <a:xfrm>
            <a:off x="1036101" y="5213767"/>
            <a:ext cx="3250092" cy="1024088"/>
          </a:xfrm>
          <a:prstGeom prst="rect">
            <a:avLst/>
          </a:prstGeom>
        </p:spPr>
        <p:txBody>
          <a:bodyPr lIns="0"/>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spcBef>
                <a:spcPts val="0"/>
              </a:spcBef>
              <a:buNone/>
            </a:pPr>
            <a:r>
              <a:rPr lang="en-US" sz="2000" dirty="0"/>
              <a:t>[A]</a:t>
            </a:r>
          </a:p>
          <a:p>
            <a:pPr marL="0" indent="0" eaLnBrk="1" hangingPunct="1">
              <a:spcBef>
                <a:spcPts val="0"/>
              </a:spcBef>
              <a:buNone/>
            </a:pPr>
            <a:r>
              <a:rPr lang="en-US" sz="2000" dirty="0"/>
              <a:t>The </a:t>
            </a:r>
            <a:r>
              <a:rPr lang="en-US" sz="2000" b="1" dirty="0">
                <a:solidFill>
                  <a:schemeClr val="accent1">
                    <a:lumMod val="75000"/>
                  </a:schemeClr>
                </a:solidFill>
              </a:rPr>
              <a:t>‘Lecce image’ </a:t>
            </a:r>
            <a:r>
              <a:rPr lang="en-US" sz="2000" dirty="0"/>
              <a:t>(751 km</a:t>
            </a:r>
            <a:r>
              <a:rPr lang="en-US" sz="2000" baseline="30000" dirty="0"/>
              <a:t>2</a:t>
            </a:r>
            <a:r>
              <a:rPr lang="en-US" sz="2000" dirty="0"/>
              <a:t>)</a:t>
            </a:r>
          </a:p>
        </p:txBody>
      </p:sp>
      <p:pic>
        <p:nvPicPr>
          <p:cNvPr id="31" name="Immagine 8" descr="D:\SJIAOS_postNTTS_2019\STRIDE\LE3_rif.png">
            <a:extLst>
              <a:ext uri="{FF2B5EF4-FFF2-40B4-BE49-F238E27FC236}">
                <a16:creationId xmlns:a16="http://schemas.microsoft.com/office/drawing/2014/main" id="{84F6C589-D6D1-4B41-BBAB-12CC75614D4D}"/>
              </a:ext>
            </a:extLst>
          </p:cNvPr>
          <p:cNvPicPr preferRelativeResize="0">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4565307" y="1493134"/>
            <a:ext cx="3250800" cy="3537908"/>
          </a:xfrm>
          <a:prstGeom prst="rect">
            <a:avLst/>
          </a:prstGeom>
          <a:noFill/>
          <a:ln w="25400">
            <a:solidFill>
              <a:schemeClr val="accent1">
                <a:shade val="50000"/>
              </a:schemeClr>
            </a:solidFill>
          </a:ln>
        </p:spPr>
      </p:pic>
      <p:sp>
        <p:nvSpPr>
          <p:cNvPr id="32" name="Segnaposto testo 4">
            <a:extLst>
              <a:ext uri="{FF2B5EF4-FFF2-40B4-BE49-F238E27FC236}">
                <a16:creationId xmlns:a16="http://schemas.microsoft.com/office/drawing/2014/main" id="{7B360854-BEC9-E541-AFED-359BBE27AA66}"/>
              </a:ext>
            </a:extLst>
          </p:cNvPr>
          <p:cNvSpPr txBox="1">
            <a:spLocks/>
          </p:cNvSpPr>
          <p:nvPr/>
        </p:nvSpPr>
        <p:spPr>
          <a:xfrm>
            <a:off x="4610277" y="5176196"/>
            <a:ext cx="3287117" cy="992734"/>
          </a:xfrm>
          <a:prstGeom prst="rect">
            <a:avLst/>
          </a:prstGeom>
        </p:spPr>
        <p:txBody>
          <a:bodyPr lIns="0"/>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spcBef>
                <a:spcPts val="0"/>
              </a:spcBef>
              <a:buNone/>
            </a:pPr>
            <a:r>
              <a:rPr lang="en-US" sz="2000" dirty="0"/>
              <a:t>[B]</a:t>
            </a:r>
          </a:p>
          <a:p>
            <a:pPr marL="0" indent="0" eaLnBrk="1" hangingPunct="1">
              <a:spcBef>
                <a:spcPts val="0"/>
              </a:spcBef>
              <a:buNone/>
            </a:pPr>
            <a:r>
              <a:rPr lang="en-US" sz="2000" dirty="0"/>
              <a:t>Automated  LC map derived from the ‘Lecce image’</a:t>
            </a:r>
          </a:p>
        </p:txBody>
      </p:sp>
      <p:pic>
        <p:nvPicPr>
          <p:cNvPr id="33" name="Immagine 4">
            <a:extLst>
              <a:ext uri="{FF2B5EF4-FFF2-40B4-BE49-F238E27FC236}">
                <a16:creationId xmlns:a16="http://schemas.microsoft.com/office/drawing/2014/main" id="{74D9F294-72A5-EC46-890E-3688CB14116F}"/>
              </a:ext>
            </a:extLst>
          </p:cNvPr>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8126009" y="1496884"/>
            <a:ext cx="3250800" cy="3537908"/>
          </a:xfrm>
          <a:prstGeom prst="rect">
            <a:avLst/>
          </a:prstGeom>
          <a:ln w="25400">
            <a:solidFill>
              <a:schemeClr val="accent1">
                <a:shade val="50000"/>
              </a:schemeClr>
            </a:solidFill>
          </a:ln>
        </p:spPr>
      </p:pic>
      <p:sp>
        <p:nvSpPr>
          <p:cNvPr id="34" name="Segnaposto testo 4">
            <a:extLst>
              <a:ext uri="{FF2B5EF4-FFF2-40B4-BE49-F238E27FC236}">
                <a16:creationId xmlns:a16="http://schemas.microsoft.com/office/drawing/2014/main" id="{4540B759-8D0E-3346-9487-38D5AA75D68D}"/>
              </a:ext>
            </a:extLst>
          </p:cNvPr>
          <p:cNvSpPr txBox="1">
            <a:spLocks/>
          </p:cNvSpPr>
          <p:nvPr/>
        </p:nvSpPr>
        <p:spPr>
          <a:xfrm>
            <a:off x="8230939" y="5242085"/>
            <a:ext cx="3380014" cy="1263645"/>
          </a:xfrm>
          <a:prstGeom prst="rect">
            <a:avLst/>
          </a:prstGeom>
        </p:spPr>
        <p:txBody>
          <a:bodyPr lIns="0"/>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spcBef>
                <a:spcPts val="0"/>
              </a:spcBef>
              <a:buNone/>
            </a:pPr>
            <a:r>
              <a:rPr lang="en-US" sz="2000" dirty="0"/>
              <a:t>[C]</a:t>
            </a:r>
          </a:p>
          <a:p>
            <a:pPr marL="0" indent="0" eaLnBrk="1" hangingPunct="1">
              <a:spcBef>
                <a:spcPts val="0"/>
              </a:spcBef>
              <a:buNone/>
            </a:pPr>
            <a:r>
              <a:rPr lang="en-US" sz="2000" dirty="0"/>
              <a:t>Edge line of the ‘Residential’ class derived from [B] overlaid on [A]</a:t>
            </a:r>
          </a:p>
        </p:txBody>
      </p:sp>
    </p:spTree>
    <p:extLst>
      <p:ext uri="{BB962C8B-B14F-4D97-AF65-F5344CB8AC3E}">
        <p14:creationId xmlns:p14="http://schemas.microsoft.com/office/powerpoint/2010/main" val="3758308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15</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457309"/>
            <a:ext cx="11269308" cy="430887"/>
          </a:xfrm>
        </p:spPr>
        <p:txBody>
          <a:bodyPr/>
          <a:lstStyle/>
          <a:p>
            <a:pPr>
              <a:lnSpc>
                <a:spcPct val="100000"/>
              </a:lnSpc>
            </a:pPr>
            <a:r>
              <a:rPr lang="it-IT"/>
              <a:t>Use Case </a:t>
            </a:r>
            <a:r>
              <a:rPr lang="it-IT" smtClean="0"/>
              <a:t>2: </a:t>
            </a:r>
            <a:r>
              <a:rPr lang="it-IT" spc="-1" smtClean="0">
                <a:solidFill>
                  <a:schemeClr val="accent5">
                    <a:lumMod val="50000"/>
                  </a:schemeClr>
                </a:solidFill>
                <a:uFill>
                  <a:solidFill>
                    <a:srgbClr val="FFFFFF"/>
                  </a:solidFill>
                </a:uFill>
                <a:latin typeface="Calibri"/>
                <a:ea typeface="DejaVu Sans"/>
              </a:rPr>
              <a:t>AI </a:t>
            </a:r>
            <a:r>
              <a:rPr lang="it-IT" spc="-1" dirty="0" smtClean="0">
                <a:solidFill>
                  <a:schemeClr val="accent5">
                    <a:lumMod val="50000"/>
                  </a:schemeClr>
                </a:solidFill>
                <a:uFill>
                  <a:solidFill>
                    <a:srgbClr val="FFFFFF"/>
                  </a:solidFill>
                </a:uFill>
                <a:latin typeface="Calibri"/>
                <a:ea typeface="DejaVu Sans"/>
              </a:rPr>
              <a:t>for Land Cover</a:t>
            </a:r>
            <a:endParaRPr lang="it-IT" dirty="0"/>
          </a:p>
        </p:txBody>
      </p:sp>
      <p:grpSp>
        <p:nvGrpSpPr>
          <p:cNvPr id="29" name="Group 3">
            <a:extLst>
              <a:ext uri="{FF2B5EF4-FFF2-40B4-BE49-F238E27FC236}">
                <a16:creationId xmlns:a16="http://schemas.microsoft.com/office/drawing/2014/main" id="{444309AA-3B1C-2D47-8AC4-780A05F8FCBC}"/>
              </a:ext>
            </a:extLst>
          </p:cNvPr>
          <p:cNvGrpSpPr/>
          <p:nvPr/>
        </p:nvGrpSpPr>
        <p:grpSpPr>
          <a:xfrm>
            <a:off x="8196382" y="1387355"/>
            <a:ext cx="2878956" cy="3597212"/>
            <a:chOff x="8196382" y="902167"/>
            <a:chExt cx="2878956" cy="4082400"/>
          </a:xfrm>
        </p:grpSpPr>
        <p:pic>
          <p:nvPicPr>
            <p:cNvPr id="30" name="Immagine 4">
              <a:extLst>
                <a:ext uri="{FF2B5EF4-FFF2-40B4-BE49-F238E27FC236}">
                  <a16:creationId xmlns:a16="http://schemas.microsoft.com/office/drawing/2014/main" id="{74B3290F-293E-DF4A-9416-6A95154ECC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8196382" y="902167"/>
              <a:ext cx="2878956" cy="4082400"/>
            </a:xfrm>
            <a:prstGeom prst="rect">
              <a:avLst/>
            </a:prstGeom>
            <a:noFill/>
            <a:ln w="25400">
              <a:solidFill>
                <a:schemeClr val="accent5">
                  <a:lumMod val="50000"/>
                </a:schemeClr>
              </a:solidFill>
            </a:ln>
          </p:spPr>
        </p:pic>
        <p:grpSp>
          <p:nvGrpSpPr>
            <p:cNvPr id="31" name="Gruppo 5">
              <a:extLst>
                <a:ext uri="{FF2B5EF4-FFF2-40B4-BE49-F238E27FC236}">
                  <a16:creationId xmlns:a16="http://schemas.microsoft.com/office/drawing/2014/main" id="{4134BEB8-B283-704B-8581-AE342B720A83}"/>
                </a:ext>
              </a:extLst>
            </p:cNvPr>
            <p:cNvGrpSpPr/>
            <p:nvPr/>
          </p:nvGrpSpPr>
          <p:grpSpPr>
            <a:xfrm>
              <a:off x="9303314" y="2669358"/>
              <a:ext cx="1772024" cy="493566"/>
              <a:chOff x="10194659" y="2158489"/>
              <a:chExt cx="1909535" cy="531867"/>
            </a:xfrm>
          </p:grpSpPr>
          <p:cxnSp>
            <p:nvCxnSpPr>
              <p:cNvPr id="32" name="Connettore 2 6">
                <a:extLst>
                  <a:ext uri="{FF2B5EF4-FFF2-40B4-BE49-F238E27FC236}">
                    <a16:creationId xmlns:a16="http://schemas.microsoft.com/office/drawing/2014/main" id="{09927E73-C4EB-1D4B-BD69-23E5712B01A5}"/>
                  </a:ext>
                </a:extLst>
              </p:cNvPr>
              <p:cNvCxnSpPr/>
              <p:nvPr/>
            </p:nvCxnSpPr>
            <p:spPr>
              <a:xfrm>
                <a:off x="10194659" y="2368089"/>
                <a:ext cx="756000" cy="0"/>
              </a:xfrm>
              <a:prstGeom prst="straightConnector1">
                <a:avLst/>
              </a:prstGeom>
              <a:ln w="508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3" name="Rettangolo 7">
                <a:extLst>
                  <a:ext uri="{FF2B5EF4-FFF2-40B4-BE49-F238E27FC236}">
                    <a16:creationId xmlns:a16="http://schemas.microsoft.com/office/drawing/2014/main" id="{A596C333-306E-7F46-8449-47D48A57C158}"/>
                  </a:ext>
                </a:extLst>
              </p:cNvPr>
              <p:cNvSpPr/>
              <p:nvPr/>
            </p:nvSpPr>
            <p:spPr>
              <a:xfrm>
                <a:off x="10903062" y="2158489"/>
                <a:ext cx="1201132" cy="531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~600 m</a:t>
                </a:r>
              </a:p>
            </p:txBody>
          </p:sp>
        </p:grpSp>
      </p:grpSp>
      <p:grpSp>
        <p:nvGrpSpPr>
          <p:cNvPr id="34" name="Group 2">
            <a:extLst>
              <a:ext uri="{FF2B5EF4-FFF2-40B4-BE49-F238E27FC236}">
                <a16:creationId xmlns:a16="http://schemas.microsoft.com/office/drawing/2014/main" id="{04AFC37E-A19D-5949-B6D9-4622A2F97F2E}"/>
              </a:ext>
            </a:extLst>
          </p:cNvPr>
          <p:cNvGrpSpPr/>
          <p:nvPr/>
        </p:nvGrpSpPr>
        <p:grpSpPr>
          <a:xfrm>
            <a:off x="1001381" y="1400537"/>
            <a:ext cx="6840000" cy="3602090"/>
            <a:chOff x="1001381" y="914691"/>
            <a:chExt cx="6840000" cy="4087936"/>
          </a:xfrm>
        </p:grpSpPr>
        <p:pic>
          <p:nvPicPr>
            <p:cNvPr id="35" name="Immagine 2" descr="G:\PAPER_etc\Articoli\SJIAOS_postNTTS_2019\STRIDE\PI_ansa_detail.png">
              <a:extLst>
                <a:ext uri="{FF2B5EF4-FFF2-40B4-BE49-F238E27FC236}">
                  <a16:creationId xmlns:a16="http://schemas.microsoft.com/office/drawing/2014/main" id="{2C852C0B-8ABC-4545-9640-954821D4CA0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1381" y="914691"/>
              <a:ext cx="6840000" cy="4087936"/>
            </a:xfrm>
            <a:prstGeom prst="rect">
              <a:avLst/>
            </a:prstGeom>
            <a:noFill/>
            <a:ln w="25400">
              <a:solidFill>
                <a:schemeClr val="accent5">
                  <a:lumMod val="50000"/>
                </a:schemeClr>
              </a:solidFill>
            </a:ln>
          </p:spPr>
        </p:pic>
        <p:grpSp>
          <p:nvGrpSpPr>
            <p:cNvPr id="36" name="Gruppo 14">
              <a:extLst>
                <a:ext uri="{FF2B5EF4-FFF2-40B4-BE49-F238E27FC236}">
                  <a16:creationId xmlns:a16="http://schemas.microsoft.com/office/drawing/2014/main" id="{903D7471-FB4F-2749-A0E0-0FB38C7E7799}"/>
                </a:ext>
              </a:extLst>
            </p:cNvPr>
            <p:cNvGrpSpPr/>
            <p:nvPr/>
          </p:nvGrpSpPr>
          <p:grpSpPr>
            <a:xfrm>
              <a:off x="4048130" y="1832936"/>
              <a:ext cx="1194442" cy="535333"/>
              <a:chOff x="3739941" y="1812746"/>
              <a:chExt cx="1285180" cy="576000"/>
            </a:xfrm>
          </p:grpSpPr>
          <p:cxnSp>
            <p:nvCxnSpPr>
              <p:cNvPr id="37" name="Connettore 2 8">
                <a:extLst>
                  <a:ext uri="{FF2B5EF4-FFF2-40B4-BE49-F238E27FC236}">
                    <a16:creationId xmlns:a16="http://schemas.microsoft.com/office/drawing/2014/main" id="{3F37F699-B8C8-6948-9DA2-91B977825B8E}"/>
                  </a:ext>
                </a:extLst>
              </p:cNvPr>
              <p:cNvCxnSpPr/>
              <p:nvPr/>
            </p:nvCxnSpPr>
            <p:spPr>
              <a:xfrm rot="5400000">
                <a:off x="3451941" y="2100746"/>
                <a:ext cx="576000" cy="0"/>
              </a:xfrm>
              <a:prstGeom prst="straightConnector1">
                <a:avLst/>
              </a:prstGeom>
              <a:ln w="508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8" name="Rettangolo 9">
                <a:extLst>
                  <a:ext uri="{FF2B5EF4-FFF2-40B4-BE49-F238E27FC236}">
                    <a16:creationId xmlns:a16="http://schemas.microsoft.com/office/drawing/2014/main" id="{D7FDA11E-3B17-254F-99DF-14766D514E08}"/>
                  </a:ext>
                </a:extLst>
              </p:cNvPr>
              <p:cNvSpPr/>
              <p:nvPr/>
            </p:nvSpPr>
            <p:spPr>
              <a:xfrm>
                <a:off x="3822702" y="1950334"/>
                <a:ext cx="1202419" cy="4384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rPr>
                  <a:t>~500 m</a:t>
                </a:r>
              </a:p>
            </p:txBody>
          </p:sp>
        </p:grpSp>
      </p:grpSp>
      <p:sp>
        <p:nvSpPr>
          <p:cNvPr id="39" name="Segnaposto testo 4">
            <a:extLst>
              <a:ext uri="{FF2B5EF4-FFF2-40B4-BE49-F238E27FC236}">
                <a16:creationId xmlns:a16="http://schemas.microsoft.com/office/drawing/2014/main" id="{64E3FC7E-E3A7-5A45-9957-2B85E64029FF}"/>
              </a:ext>
            </a:extLst>
          </p:cNvPr>
          <p:cNvSpPr txBox="1">
            <a:spLocks/>
          </p:cNvSpPr>
          <p:nvPr/>
        </p:nvSpPr>
        <p:spPr>
          <a:xfrm>
            <a:off x="986393" y="5207622"/>
            <a:ext cx="6643600" cy="1346038"/>
          </a:xfrm>
          <a:prstGeom prst="rect">
            <a:avLst/>
          </a:prstGeom>
        </p:spPr>
        <p:txBody>
          <a:bodyPr lIns="0"/>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spcBef>
                <a:spcPts val="0"/>
              </a:spcBef>
              <a:buNone/>
            </a:pPr>
            <a:r>
              <a:rPr lang="en-US" sz="1800" dirty="0"/>
              <a:t>[D]</a:t>
            </a:r>
          </a:p>
          <a:p>
            <a:pPr marL="0" indent="0" eaLnBrk="1" hangingPunct="1">
              <a:spcBef>
                <a:spcPts val="0"/>
              </a:spcBef>
              <a:buNone/>
            </a:pPr>
            <a:r>
              <a:rPr lang="en-US" sz="1800" dirty="0"/>
              <a:t>A detailed view of the course of the Arno River (cropped from the </a:t>
            </a:r>
            <a:r>
              <a:rPr lang="en-US" sz="1800" b="1" dirty="0">
                <a:solidFill>
                  <a:srgbClr val="0070C0"/>
                </a:solidFill>
              </a:rPr>
              <a:t>‘Pisa image’</a:t>
            </a:r>
            <a:r>
              <a:rPr lang="en-US" sz="1800" dirty="0"/>
              <a:t>, 443 km</a:t>
            </a:r>
            <a:r>
              <a:rPr lang="en-US" sz="1800" baseline="30000" dirty="0"/>
              <a:t>2</a:t>
            </a:r>
            <a:r>
              <a:rPr lang="en-US" sz="1800" dirty="0"/>
              <a:t>) overlaid with a semitransparent version of the corresponding automated LC map</a:t>
            </a:r>
          </a:p>
        </p:txBody>
      </p:sp>
      <p:sp>
        <p:nvSpPr>
          <p:cNvPr id="40" name="Segnaposto testo 4">
            <a:extLst>
              <a:ext uri="{FF2B5EF4-FFF2-40B4-BE49-F238E27FC236}">
                <a16:creationId xmlns:a16="http://schemas.microsoft.com/office/drawing/2014/main" id="{0C3A0CCA-6F35-5A41-B33C-0AFD8D9E20D5}"/>
              </a:ext>
            </a:extLst>
          </p:cNvPr>
          <p:cNvSpPr txBox="1">
            <a:spLocks/>
          </p:cNvSpPr>
          <p:nvPr/>
        </p:nvSpPr>
        <p:spPr>
          <a:xfrm>
            <a:off x="8211367" y="5162652"/>
            <a:ext cx="2863971" cy="1346038"/>
          </a:xfrm>
          <a:prstGeom prst="rect">
            <a:avLst/>
          </a:prstGeom>
        </p:spPr>
        <p:txBody>
          <a:bodyPr lIns="0"/>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spcBef>
                <a:spcPts val="0"/>
              </a:spcBef>
              <a:buNone/>
            </a:pPr>
            <a:r>
              <a:rPr lang="en-US" sz="1800" dirty="0"/>
              <a:t>[E]</a:t>
            </a:r>
          </a:p>
          <a:p>
            <a:pPr marL="0" indent="0" eaLnBrk="1" hangingPunct="1">
              <a:spcBef>
                <a:spcPts val="0"/>
              </a:spcBef>
              <a:buNone/>
            </a:pPr>
            <a:r>
              <a:rPr lang="en-US" sz="1800" dirty="0"/>
              <a:t>A highway fragment from the </a:t>
            </a:r>
            <a:r>
              <a:rPr lang="en-US" sz="1800" b="1" dirty="0">
                <a:solidFill>
                  <a:srgbClr val="0070C0"/>
                </a:solidFill>
              </a:rPr>
              <a:t>‘Lecce image’</a:t>
            </a:r>
            <a:r>
              <a:rPr lang="en-US" sz="1800" b="1" dirty="0"/>
              <a:t> </a:t>
            </a:r>
            <a:r>
              <a:rPr lang="en-US" sz="1800" dirty="0"/>
              <a:t>overlaid with the edge line of the ‘Highway’ class</a:t>
            </a:r>
          </a:p>
        </p:txBody>
      </p:sp>
    </p:spTree>
    <p:extLst>
      <p:ext uri="{BB962C8B-B14F-4D97-AF65-F5344CB8AC3E}">
        <p14:creationId xmlns:p14="http://schemas.microsoft.com/office/powerpoint/2010/main" val="13545518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16</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p:spPr>
        <p:txBody>
          <a:bodyPr/>
          <a:lstStyle/>
          <a:p>
            <a:r>
              <a:rPr lang="it-IT"/>
              <a:t>Use Case </a:t>
            </a:r>
            <a:r>
              <a:rPr lang="it-IT" smtClean="0"/>
              <a:t>3: </a:t>
            </a:r>
            <a:r>
              <a:rPr lang="it-IT"/>
              <a:t>AI </a:t>
            </a:r>
            <a:r>
              <a:rPr lang="it-IT" dirty="0" smtClean="0"/>
              <a:t>for the generation of </a:t>
            </a:r>
            <a:r>
              <a:rPr lang="it-IT" dirty="0" err="1" smtClean="0"/>
              <a:t>Synthetic</a:t>
            </a:r>
            <a:r>
              <a:rPr lang="it-IT" dirty="0" smtClean="0"/>
              <a:t> Data</a:t>
            </a:r>
            <a:endParaRPr lang="it-IT" dirty="0"/>
          </a:p>
        </p:txBody>
      </p:sp>
      <p:sp>
        <p:nvSpPr>
          <p:cNvPr id="3" name="CasellaDiTesto 2">
            <a:extLst>
              <a:ext uri="{FF2B5EF4-FFF2-40B4-BE49-F238E27FC236}">
                <a16:creationId xmlns:a16="http://schemas.microsoft.com/office/drawing/2014/main" id="{77EC214B-1519-DE15-18D2-1B39EA72EEEF}"/>
              </a:ext>
            </a:extLst>
          </p:cNvPr>
          <p:cNvSpPr txBox="1"/>
          <p:nvPr/>
        </p:nvSpPr>
        <p:spPr>
          <a:xfrm>
            <a:off x="618686" y="1257062"/>
            <a:ext cx="5484863" cy="5940088"/>
          </a:xfrm>
          <a:prstGeom prst="rect">
            <a:avLst/>
          </a:prstGeom>
          <a:noFill/>
        </p:spPr>
        <p:txBody>
          <a:bodyPr wrap="square">
            <a:spAutoFit/>
          </a:bodyPr>
          <a:lstStyle/>
          <a:p>
            <a:pPr marL="342900" indent="-342900">
              <a:buFont typeface="Wingdings" panose="05000000000000000000" pitchFamily="2" charset="2"/>
              <a:buChar char="ü"/>
            </a:pPr>
            <a:r>
              <a:rPr lang="en-US" sz="2000" dirty="0" smtClean="0"/>
              <a:t>With the </a:t>
            </a:r>
            <a:r>
              <a:rPr lang="en-US" sz="2000" b="1" dirty="0" smtClean="0"/>
              <a:t>digitalization</a:t>
            </a:r>
            <a:r>
              <a:rPr lang="en-US" sz="2000" dirty="0" smtClean="0"/>
              <a:t> </a:t>
            </a:r>
            <a:r>
              <a:rPr lang="en-US" sz="2000" b="1" dirty="0" smtClean="0"/>
              <a:t>of information </a:t>
            </a:r>
            <a:r>
              <a:rPr lang="en-US" sz="2000" dirty="0" smtClean="0"/>
              <a:t>and the increasing accessibility of </a:t>
            </a:r>
            <a:r>
              <a:rPr lang="en-US" sz="2000" b="1" dirty="0" smtClean="0"/>
              <a:t>administrative</a:t>
            </a:r>
            <a:r>
              <a:rPr lang="en-US" sz="2000" dirty="0" smtClean="0"/>
              <a:t> data, the amount of data to be handled has grown substantially in recent years. This raises significant concerns about </a:t>
            </a:r>
            <a:r>
              <a:rPr lang="en-US" sz="2000" b="1" dirty="0" smtClean="0"/>
              <a:t>data</a:t>
            </a:r>
            <a:r>
              <a:rPr lang="en-US" sz="2000" dirty="0" smtClean="0"/>
              <a:t> </a:t>
            </a:r>
            <a:r>
              <a:rPr lang="en-US" sz="2000" b="1" dirty="0" smtClean="0"/>
              <a:t>protection</a:t>
            </a:r>
            <a:r>
              <a:rPr lang="en-US" sz="2000" dirty="0" smtClean="0"/>
              <a:t> and </a:t>
            </a:r>
            <a:r>
              <a:rPr lang="en-US" sz="2000" b="1" dirty="0" smtClean="0"/>
              <a:t>privacy</a:t>
            </a:r>
            <a:r>
              <a:rPr lang="en-US" sz="2000" dirty="0" smtClean="0"/>
              <a:t> since the disclosure </a:t>
            </a:r>
            <a:r>
              <a:rPr lang="en-US" sz="2000" dirty="0"/>
              <a:t>of sensitive </a:t>
            </a:r>
            <a:r>
              <a:rPr lang="en-US" sz="2000" dirty="0" smtClean="0"/>
              <a:t>information can </a:t>
            </a:r>
            <a:r>
              <a:rPr lang="en-US" sz="2000" dirty="0"/>
              <a:t>pose serious risks to individuals, institutions, and public administrations</a:t>
            </a:r>
            <a:r>
              <a:rPr lang="en-US" sz="2000" dirty="0" smtClean="0"/>
              <a:t>.</a:t>
            </a:r>
          </a:p>
          <a:p>
            <a:pPr marL="342900" indent="-342900">
              <a:buFont typeface="Wingdings" panose="05000000000000000000" pitchFamily="2" charset="2"/>
              <a:buChar char="ü"/>
            </a:pPr>
            <a:endParaRPr lang="en-US" sz="2000" dirty="0"/>
          </a:p>
          <a:p>
            <a:pPr marL="342900" indent="-342900">
              <a:buFont typeface="Wingdings" panose="05000000000000000000" pitchFamily="2" charset="2"/>
              <a:buChar char="ü"/>
            </a:pPr>
            <a:r>
              <a:rPr lang="en-US" sz="2000" b="1" dirty="0"/>
              <a:t>Synthetic </a:t>
            </a:r>
            <a:r>
              <a:rPr lang="en-US" sz="2000" b="1"/>
              <a:t>data </a:t>
            </a:r>
            <a:r>
              <a:rPr lang="en-US" sz="2000" b="1" i="1" smtClean="0"/>
              <a:t>(</a:t>
            </a:r>
            <a:r>
              <a:rPr lang="it-IT" sz="2000" b="1" i="1" smtClean="0"/>
              <a:t>Pugliese</a:t>
            </a:r>
            <a:r>
              <a:rPr lang="it-IT" sz="2000" b="1" i="1"/>
              <a:t>, F., Pappagallo, A., &amp; De Cubellis, </a:t>
            </a:r>
            <a:r>
              <a:rPr lang="it-IT" sz="2000" b="1" i="1" smtClean="0"/>
              <a:t>M., 2024</a:t>
            </a:r>
            <a:r>
              <a:rPr lang="it-IT" sz="2000" b="1" i="1"/>
              <a:t>, June</a:t>
            </a:r>
            <a:r>
              <a:rPr lang="it-IT" sz="2000" b="1" i="1" smtClean="0"/>
              <a:t>)</a:t>
            </a:r>
            <a:r>
              <a:rPr lang="it-IT" sz="2000" smtClean="0"/>
              <a:t> </a:t>
            </a:r>
            <a:r>
              <a:rPr lang="en-US" sz="2000" smtClean="0"/>
              <a:t>are </a:t>
            </a:r>
            <a:r>
              <a:rPr lang="en-US" sz="2000" dirty="0"/>
              <a:t>artificially created datasets intended to </a:t>
            </a:r>
            <a:r>
              <a:rPr lang="en-US" sz="2000" b="1" dirty="0"/>
              <a:t>replicate</a:t>
            </a:r>
            <a:r>
              <a:rPr lang="en-US" sz="2000" dirty="0"/>
              <a:t> the statistical characteristics and structure of real data, while preventing the exposure of </a:t>
            </a:r>
            <a:r>
              <a:rPr lang="en-US" sz="2000" b="1" dirty="0"/>
              <a:t>sensitive</a:t>
            </a:r>
            <a:r>
              <a:rPr lang="en-US" sz="2000" dirty="0"/>
              <a:t> or </a:t>
            </a:r>
            <a:r>
              <a:rPr lang="en-US" sz="2000" b="1" dirty="0"/>
              <a:t>personally identifiable</a:t>
            </a:r>
            <a:r>
              <a:rPr lang="en-US" sz="2000" dirty="0"/>
              <a:t> information</a:t>
            </a:r>
            <a:r>
              <a:rPr lang="en-US" sz="2000" dirty="0" smtClean="0"/>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smtClean="0"/>
          </a:p>
        </p:txBody>
      </p:sp>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7060" y="1437815"/>
            <a:ext cx="4638175" cy="3092116"/>
          </a:xfrm>
          <a:prstGeom prst="rect">
            <a:avLst/>
          </a:prstGeom>
        </p:spPr>
      </p:pic>
      <p:pic>
        <p:nvPicPr>
          <p:cNvPr id="10" name="Immagine 9"/>
          <p:cNvPicPr>
            <a:picLocks noChangeAspect="1"/>
          </p:cNvPicPr>
          <p:nvPr/>
        </p:nvPicPr>
        <p:blipFill>
          <a:blip r:embed="rId4"/>
          <a:stretch>
            <a:fillRect/>
          </a:stretch>
        </p:blipFill>
        <p:spPr>
          <a:xfrm>
            <a:off x="6867060" y="4808540"/>
            <a:ext cx="3034414" cy="1322858"/>
          </a:xfrm>
          <a:prstGeom prst="rect">
            <a:avLst/>
          </a:prstGeom>
        </p:spPr>
      </p:pic>
    </p:spTree>
    <p:extLst>
      <p:ext uri="{BB962C8B-B14F-4D97-AF65-F5344CB8AC3E}">
        <p14:creationId xmlns:p14="http://schemas.microsoft.com/office/powerpoint/2010/main" val="13225299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17</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p:spPr>
        <p:txBody>
          <a:bodyPr/>
          <a:lstStyle/>
          <a:p>
            <a:r>
              <a:rPr lang="it-IT"/>
              <a:t>Use Case </a:t>
            </a:r>
            <a:r>
              <a:rPr lang="it-IT" smtClean="0"/>
              <a:t>3: </a:t>
            </a:r>
            <a:r>
              <a:rPr lang="it-IT"/>
              <a:t>AI </a:t>
            </a:r>
            <a:r>
              <a:rPr lang="it-IT" dirty="0"/>
              <a:t>for the generation of </a:t>
            </a:r>
            <a:r>
              <a:rPr lang="it-IT" dirty="0" err="1"/>
              <a:t>Synthetic</a:t>
            </a:r>
            <a:r>
              <a:rPr lang="it-IT" dirty="0"/>
              <a:t> Data</a:t>
            </a:r>
          </a:p>
        </p:txBody>
      </p:sp>
      <p:sp>
        <p:nvSpPr>
          <p:cNvPr id="3" name="CasellaDiTesto 2">
            <a:extLst>
              <a:ext uri="{FF2B5EF4-FFF2-40B4-BE49-F238E27FC236}">
                <a16:creationId xmlns:a16="http://schemas.microsoft.com/office/drawing/2014/main" id="{77EC214B-1519-DE15-18D2-1B39EA72EEEF}"/>
              </a:ext>
            </a:extLst>
          </p:cNvPr>
          <p:cNvSpPr txBox="1"/>
          <p:nvPr/>
        </p:nvSpPr>
        <p:spPr>
          <a:xfrm>
            <a:off x="407937" y="1309091"/>
            <a:ext cx="7442972" cy="5940088"/>
          </a:xfrm>
          <a:prstGeom prst="rect">
            <a:avLst/>
          </a:prstGeom>
          <a:noFill/>
        </p:spPr>
        <p:txBody>
          <a:bodyPr wrap="square">
            <a:spAutoFit/>
          </a:bodyPr>
          <a:lstStyle/>
          <a:p>
            <a:pPr marL="342900" indent="-342900">
              <a:buFont typeface="Wingdings" panose="05000000000000000000" pitchFamily="2" charset="2"/>
              <a:buChar char="ü"/>
            </a:pPr>
            <a:r>
              <a:rPr lang="it-IT" sz="2000" b="1" dirty="0" err="1" smtClean="0"/>
              <a:t>Keep</a:t>
            </a:r>
            <a:r>
              <a:rPr lang="it-IT" sz="2000" b="1" dirty="0" smtClean="0"/>
              <a:t> in </a:t>
            </a:r>
            <a:r>
              <a:rPr lang="it-IT" sz="2000" b="1" dirty="0" err="1" smtClean="0"/>
              <a:t>mind</a:t>
            </a:r>
            <a:r>
              <a:rPr lang="it-IT" sz="2000" b="1" dirty="0" smtClean="0"/>
              <a:t>! </a:t>
            </a:r>
            <a:r>
              <a:rPr lang="it-IT" sz="2000" dirty="0" err="1" smtClean="0"/>
              <a:t>Synthetic</a:t>
            </a:r>
            <a:r>
              <a:rPr lang="it-IT" sz="2000" dirty="0" smtClean="0"/>
              <a:t> </a:t>
            </a:r>
            <a:r>
              <a:rPr lang="it-IT" sz="2000" dirty="0"/>
              <a:t>data do </a:t>
            </a:r>
            <a:r>
              <a:rPr lang="it-IT" sz="2000" dirty="0" err="1"/>
              <a:t>not</a:t>
            </a:r>
            <a:r>
              <a:rPr lang="it-IT" sz="2000" dirty="0"/>
              <a:t> </a:t>
            </a:r>
            <a:r>
              <a:rPr lang="it-IT" sz="2000" dirty="0" err="1"/>
              <a:t>necessarily</a:t>
            </a:r>
            <a:r>
              <a:rPr lang="it-IT" sz="2000" dirty="0"/>
              <a:t> </a:t>
            </a:r>
            <a:r>
              <a:rPr lang="it-IT" sz="2000" dirty="0" err="1"/>
              <a:t>reproduce</a:t>
            </a:r>
            <a:r>
              <a:rPr lang="it-IT" sz="2000" dirty="0"/>
              <a:t> the </a:t>
            </a:r>
            <a:r>
              <a:rPr lang="it-IT" sz="2000" dirty="0" err="1"/>
              <a:t>atomic</a:t>
            </a:r>
            <a:r>
              <a:rPr lang="it-IT" sz="2000" dirty="0"/>
              <a:t> data (</a:t>
            </a:r>
            <a:r>
              <a:rPr lang="it-IT" sz="2000" dirty="0" err="1"/>
              <a:t>categorical</a:t>
            </a:r>
            <a:r>
              <a:rPr lang="it-IT" sz="2000" dirty="0"/>
              <a:t>, </a:t>
            </a:r>
            <a:r>
              <a:rPr lang="it-IT" sz="2000" dirty="0" err="1"/>
              <a:t>numerical</a:t>
            </a:r>
            <a:r>
              <a:rPr lang="it-IT" sz="2000" dirty="0"/>
              <a:t>, </a:t>
            </a:r>
            <a:r>
              <a:rPr lang="it-IT" sz="2000" dirty="0" err="1"/>
              <a:t>etc</a:t>
            </a:r>
            <a:r>
              <a:rPr lang="it-IT" sz="2000" dirty="0"/>
              <a:t>) from the </a:t>
            </a:r>
            <a:r>
              <a:rPr lang="it-IT" sz="2000" dirty="0" err="1"/>
              <a:t>original</a:t>
            </a:r>
            <a:r>
              <a:rPr lang="it-IT" sz="2000" dirty="0"/>
              <a:t> source. </a:t>
            </a:r>
            <a:r>
              <a:rPr lang="it-IT" sz="2000" b="1" dirty="0" err="1"/>
              <a:t>Synthesis</a:t>
            </a:r>
            <a:r>
              <a:rPr lang="it-IT" sz="2000" dirty="0"/>
              <a:t> </a:t>
            </a:r>
            <a:r>
              <a:rPr lang="it-IT" sz="2000" dirty="0" err="1"/>
              <a:t>capability</a:t>
            </a:r>
            <a:r>
              <a:rPr lang="it-IT" sz="2000" dirty="0"/>
              <a:t> </a:t>
            </a:r>
            <a:r>
              <a:rPr lang="it-IT" sz="2000" dirty="0" err="1"/>
              <a:t>might</a:t>
            </a:r>
            <a:r>
              <a:rPr lang="it-IT" sz="2000" dirty="0"/>
              <a:t> </a:t>
            </a:r>
            <a:r>
              <a:rPr lang="it-IT" sz="2000" dirty="0" err="1"/>
              <a:t>rely</a:t>
            </a:r>
            <a:r>
              <a:rPr lang="it-IT" sz="2000" dirty="0"/>
              <a:t> </a:t>
            </a:r>
            <a:r>
              <a:rPr lang="it-IT" sz="2000" dirty="0" err="1"/>
              <a:t>rather</a:t>
            </a:r>
            <a:r>
              <a:rPr lang="it-IT" sz="2000" dirty="0"/>
              <a:t> on the </a:t>
            </a:r>
            <a:r>
              <a:rPr lang="it-IT" sz="2000" b="1" dirty="0" err="1"/>
              <a:t>relationships</a:t>
            </a:r>
            <a:r>
              <a:rPr lang="it-IT" sz="2000" dirty="0"/>
              <a:t> </a:t>
            </a:r>
            <a:r>
              <a:rPr lang="it-IT" sz="2000" dirty="0" err="1"/>
              <a:t>between</a:t>
            </a:r>
            <a:r>
              <a:rPr lang="it-IT" sz="2000" dirty="0"/>
              <a:t> </a:t>
            </a:r>
            <a:r>
              <a:rPr lang="it-IT" sz="2000" dirty="0" err="1"/>
              <a:t>different</a:t>
            </a:r>
            <a:r>
              <a:rPr lang="it-IT" sz="2000" dirty="0"/>
              <a:t> </a:t>
            </a:r>
            <a:r>
              <a:rPr lang="it-IT" sz="2000" dirty="0" err="1"/>
              <a:t>kind</a:t>
            </a:r>
            <a:r>
              <a:rPr lang="it-IT" sz="2000" dirty="0"/>
              <a:t> of </a:t>
            </a:r>
            <a:r>
              <a:rPr lang="it-IT" sz="2000" b="1" dirty="0" err="1"/>
              <a:t>entities</a:t>
            </a:r>
            <a:r>
              <a:rPr lang="it-IT" sz="2000" dirty="0"/>
              <a:t>, </a:t>
            </a:r>
            <a:r>
              <a:rPr lang="it-IT" sz="2000" dirty="0" err="1"/>
              <a:t>such</a:t>
            </a:r>
            <a:r>
              <a:rPr lang="it-IT" sz="2000" dirty="0"/>
              <a:t> </a:t>
            </a:r>
            <a:r>
              <a:rPr lang="it-IT" sz="2000" dirty="0" err="1"/>
              <a:t>as</a:t>
            </a:r>
            <a:r>
              <a:rPr lang="it-IT" sz="2000" dirty="0"/>
              <a:t> </a:t>
            </a:r>
            <a:r>
              <a:rPr lang="it-IT" sz="2000" dirty="0" err="1"/>
              <a:t>people</a:t>
            </a:r>
            <a:r>
              <a:rPr lang="it-IT" sz="2000" dirty="0"/>
              <a:t> and </a:t>
            </a:r>
            <a:r>
              <a:rPr lang="it-IT" sz="2000" dirty="0" err="1"/>
              <a:t>objects</a:t>
            </a:r>
            <a:r>
              <a:rPr lang="it-IT" sz="2000" dirty="0"/>
              <a:t>, </a:t>
            </a:r>
            <a:r>
              <a:rPr lang="it-IT" sz="2000" dirty="0" err="1"/>
              <a:t>school</a:t>
            </a:r>
            <a:r>
              <a:rPr lang="it-IT" sz="2000" dirty="0"/>
              <a:t> and </a:t>
            </a:r>
            <a:r>
              <a:rPr lang="it-IT" sz="2000" dirty="0" err="1"/>
              <a:t>neighborhoods</a:t>
            </a:r>
            <a:r>
              <a:rPr lang="it-IT" sz="2000" dirty="0"/>
              <a:t>, or </a:t>
            </a:r>
            <a:r>
              <a:rPr lang="it-IT" sz="2000" dirty="0" err="1"/>
              <a:t>users</a:t>
            </a:r>
            <a:r>
              <a:rPr lang="it-IT" sz="2000" dirty="0"/>
              <a:t> and </a:t>
            </a:r>
            <a:r>
              <a:rPr lang="it-IT" sz="2000" dirty="0" err="1"/>
              <a:t>cellular</a:t>
            </a:r>
            <a:r>
              <a:rPr lang="it-IT" sz="2000" dirty="0"/>
              <a:t> </a:t>
            </a:r>
            <a:r>
              <a:rPr lang="it-IT" sz="2000" dirty="0" err="1" smtClean="0"/>
              <a:t>antennas</a:t>
            </a:r>
            <a:r>
              <a:rPr lang="it-IT" sz="2000" dirty="0" smtClean="0"/>
              <a:t>.</a:t>
            </a:r>
          </a:p>
          <a:p>
            <a:pPr marL="342900" indent="-342900">
              <a:buFont typeface="Wingdings" panose="05000000000000000000" pitchFamily="2" charset="2"/>
              <a:buChar char="ü"/>
            </a:pPr>
            <a:endParaRPr lang="it-IT" sz="2000" dirty="0"/>
          </a:p>
          <a:p>
            <a:pPr marL="342900" indent="-342900">
              <a:buFont typeface="Wingdings" panose="05000000000000000000" pitchFamily="2" charset="2"/>
              <a:buChar char="ü"/>
            </a:pPr>
            <a:r>
              <a:rPr lang="en-US" sz="2000" dirty="0"/>
              <a:t>In this study, the </a:t>
            </a:r>
            <a:r>
              <a:rPr lang="en-US" sz="2000" b="1" dirty="0"/>
              <a:t>analyzed data</a:t>
            </a:r>
            <a:r>
              <a:rPr lang="en-US" sz="2000" dirty="0"/>
              <a:t> relate to the frequency and attributes of trips and vacations undertaken by residents of Italy.  They originate from </a:t>
            </a:r>
            <a:r>
              <a:rPr lang="en-US" sz="2000" b="1" dirty="0"/>
              <a:t>the </a:t>
            </a:r>
            <a:r>
              <a:rPr lang="en-US" sz="2000" b="1" dirty="0" err="1"/>
              <a:t>Istat</a:t>
            </a:r>
            <a:r>
              <a:rPr lang="en-US" sz="2000" b="1" dirty="0"/>
              <a:t> Trips and Holidays survey</a:t>
            </a:r>
            <a:r>
              <a:rPr lang="en-US" sz="2000" dirty="0"/>
              <a:t>, as a module of the </a:t>
            </a:r>
            <a:r>
              <a:rPr lang="en-US" sz="2000" b="1" dirty="0"/>
              <a:t>Household Budget Survey (HBS) </a:t>
            </a:r>
            <a:r>
              <a:rPr lang="en-US" sz="2000" dirty="0"/>
              <a:t>which collects </a:t>
            </a:r>
            <a:r>
              <a:rPr lang="it-IT" sz="2000" dirty="0"/>
              <a:t>information on the </a:t>
            </a:r>
            <a:r>
              <a:rPr lang="it-IT" sz="2000" dirty="0" err="1"/>
              <a:t>tourism</a:t>
            </a:r>
            <a:r>
              <a:rPr lang="it-IT" sz="2000" dirty="0"/>
              <a:t> </a:t>
            </a:r>
            <a:r>
              <a:rPr lang="it-IT" sz="2000" dirty="0" err="1"/>
              <a:t>flows</a:t>
            </a:r>
            <a:r>
              <a:rPr lang="it-IT" sz="2000" dirty="0"/>
              <a:t> of </a:t>
            </a:r>
            <a:r>
              <a:rPr lang="it-IT" sz="2000" dirty="0" err="1"/>
              <a:t>residents</a:t>
            </a:r>
            <a:r>
              <a:rPr lang="it-IT" sz="2000" dirty="0"/>
              <a:t>.</a:t>
            </a:r>
            <a:r>
              <a:rPr lang="en-US" sz="2000" dirty="0"/>
              <a:t> This information includes journeys made for leisure or work, both domestically and internationally. </a:t>
            </a:r>
            <a:endParaRPr lang="en-US" sz="2000" dirty="0" smtClean="0"/>
          </a:p>
          <a:p>
            <a:pPr marL="342900" indent="-342900">
              <a:buFont typeface="Wingdings" panose="05000000000000000000" pitchFamily="2" charset="2"/>
              <a:buChar char="ü"/>
            </a:pPr>
            <a:endParaRPr lang="en-US" sz="2000" dirty="0"/>
          </a:p>
          <a:p>
            <a:pPr marL="342900" indent="-342900">
              <a:buFont typeface="Wingdings" panose="05000000000000000000" pitchFamily="2" charset="2"/>
              <a:buChar char="ü"/>
            </a:pPr>
            <a:r>
              <a:rPr lang="en-US" sz="2000" dirty="0" smtClean="0"/>
              <a:t>In the </a:t>
            </a:r>
            <a:r>
              <a:rPr lang="it-IT" sz="2000" dirty="0"/>
              <a:t>WP13’s Istat </a:t>
            </a:r>
            <a:r>
              <a:rPr lang="it-IT" sz="2000" dirty="0" err="1"/>
              <a:t>PoC</a:t>
            </a:r>
            <a:r>
              <a:rPr lang="it-IT" sz="2000" dirty="0"/>
              <a:t> </a:t>
            </a:r>
            <a:r>
              <a:rPr lang="it-IT" sz="2000" dirty="0" smtClean="0"/>
              <a:t>of AI/ML </a:t>
            </a:r>
            <a:r>
              <a:rPr lang="it-IT" sz="2000" dirty="0" err="1" smtClean="0"/>
              <a:t>Essnet</a:t>
            </a:r>
            <a:r>
              <a:rPr lang="it-IT" sz="2000" dirty="0" smtClean="0"/>
              <a:t> </a:t>
            </a:r>
            <a:r>
              <a:rPr lang="it-IT" sz="2000" dirty="0" err="1" smtClean="0"/>
              <a:t>project</a:t>
            </a:r>
            <a:r>
              <a:rPr lang="it-IT" sz="2000" dirty="0" smtClean="0"/>
              <a:t>, w</a:t>
            </a:r>
            <a:r>
              <a:rPr lang="en-US" sz="2000" dirty="0" smtClean="0"/>
              <a:t>e compared different AI methods: </a:t>
            </a:r>
            <a:r>
              <a:rPr lang="en-US" sz="2000" b="1" dirty="0" smtClean="0"/>
              <a:t>CT-GAN, VAEs, DP-CTGAN, SMOTENC, Random Forest, </a:t>
            </a:r>
            <a:r>
              <a:rPr lang="en-US" sz="2000" b="1" dirty="0" err="1" smtClean="0"/>
              <a:t>XGBoost</a:t>
            </a:r>
            <a:endParaRPr lang="en-US" sz="2000" b="1" dirty="0"/>
          </a:p>
          <a:p>
            <a:pPr marL="342900" indent="-342900">
              <a:buFont typeface="Wingdings" panose="05000000000000000000" pitchFamily="2" charset="2"/>
              <a:buChar char="ü"/>
            </a:pPr>
            <a:endParaRPr lang="it-IT" sz="2000" dirty="0" smtClean="0"/>
          </a:p>
          <a:p>
            <a:endParaRPr lang="it-IT" sz="2000" dirty="0"/>
          </a:p>
        </p:txBody>
      </p:sp>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1149" y="1949963"/>
            <a:ext cx="4391025" cy="1714500"/>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1903" y="3952959"/>
            <a:ext cx="3749515" cy="1973279"/>
          </a:xfrm>
          <a:prstGeom prst="rect">
            <a:avLst/>
          </a:prstGeom>
        </p:spPr>
      </p:pic>
    </p:spTree>
    <p:extLst>
      <p:ext uri="{BB962C8B-B14F-4D97-AF65-F5344CB8AC3E}">
        <p14:creationId xmlns:p14="http://schemas.microsoft.com/office/powerpoint/2010/main" val="42401336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44EC-3C8C-C499-88B1-48C12309C5D9}"/>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0B1704C7-72E6-B426-FC16-BC544AB7E9D1}"/>
              </a:ext>
            </a:extLst>
          </p:cNvPr>
          <p:cNvSpPr>
            <a:spLocks noGrp="1"/>
          </p:cNvSpPr>
          <p:nvPr>
            <p:ph type="sldNum" sz="quarter" idx="11"/>
          </p:nvPr>
        </p:nvSpPr>
        <p:spPr/>
        <p:txBody>
          <a:bodyPr/>
          <a:lstStyle/>
          <a:p>
            <a:pPr>
              <a:defRPr/>
            </a:pPr>
            <a:fld id="{48B4153A-D4C5-4CEF-8992-0D8815C829E3}" type="slidenum">
              <a:rPr lang="en-US" smtClean="0"/>
              <a:pPr>
                <a:defRPr/>
              </a:pPr>
              <a:t>18</a:t>
            </a:fld>
            <a:endParaRPr lang="en-US" dirty="0"/>
          </a:p>
        </p:txBody>
      </p:sp>
      <p:sp>
        <p:nvSpPr>
          <p:cNvPr id="8" name="Titolo 2">
            <a:extLst>
              <a:ext uri="{FF2B5EF4-FFF2-40B4-BE49-F238E27FC236}">
                <a16:creationId xmlns:a16="http://schemas.microsoft.com/office/drawing/2014/main" id="{3ED70A12-B7A9-CDAD-683B-42FBF3E96BE1}"/>
              </a:ext>
            </a:extLst>
          </p:cNvPr>
          <p:cNvSpPr>
            <a:spLocks noGrp="1"/>
          </p:cNvSpPr>
          <p:nvPr>
            <p:ph type="title"/>
          </p:nvPr>
        </p:nvSpPr>
        <p:spPr>
          <a:xfrm>
            <a:off x="468894" y="354512"/>
            <a:ext cx="11269308" cy="384721"/>
          </a:xfrm>
        </p:spPr>
        <p:txBody>
          <a:bodyPr/>
          <a:lstStyle/>
          <a:p>
            <a:r>
              <a:rPr lang="it-IT"/>
              <a:t>Use Case </a:t>
            </a:r>
            <a:r>
              <a:rPr lang="it-IT" smtClean="0"/>
              <a:t>3: </a:t>
            </a:r>
            <a:r>
              <a:rPr lang="it-IT"/>
              <a:t>AI </a:t>
            </a:r>
            <a:r>
              <a:rPr lang="it-IT" dirty="0"/>
              <a:t>for the generation of </a:t>
            </a:r>
            <a:r>
              <a:rPr lang="it-IT" dirty="0" err="1"/>
              <a:t>Synthetic</a:t>
            </a:r>
            <a:r>
              <a:rPr lang="it-IT" dirty="0"/>
              <a:t> Data</a:t>
            </a:r>
          </a:p>
        </p:txBody>
      </p:sp>
      <p:sp>
        <p:nvSpPr>
          <p:cNvPr id="12" name="CasellaDiTesto 11"/>
          <p:cNvSpPr txBox="1"/>
          <p:nvPr/>
        </p:nvSpPr>
        <p:spPr>
          <a:xfrm>
            <a:off x="4259117" y="1277040"/>
            <a:ext cx="3941954" cy="400110"/>
          </a:xfrm>
          <a:prstGeom prst="rect">
            <a:avLst/>
          </a:prstGeom>
          <a:noFill/>
        </p:spPr>
        <p:txBody>
          <a:bodyPr wrap="square" rtlCol="0">
            <a:spAutoFit/>
          </a:bodyPr>
          <a:lstStyle/>
          <a:p>
            <a:r>
              <a:rPr lang="it-IT" sz="2000" b="1" dirty="0" err="1" smtClean="0"/>
              <a:t>Variational</a:t>
            </a:r>
            <a:r>
              <a:rPr lang="it-IT" sz="2000" b="1" dirty="0" smtClean="0"/>
              <a:t> </a:t>
            </a:r>
            <a:r>
              <a:rPr lang="it-IT" sz="2000" b="1" dirty="0" err="1" smtClean="0"/>
              <a:t>Autoencoder</a:t>
            </a:r>
            <a:r>
              <a:rPr lang="it-IT" sz="2000" b="1" dirty="0" smtClean="0"/>
              <a:t> (VAE)</a:t>
            </a:r>
            <a:endParaRPr lang="it-IT" sz="2000" b="1" dirty="0"/>
          </a:p>
        </p:txBody>
      </p:sp>
      <p:sp>
        <p:nvSpPr>
          <p:cNvPr id="13" name="CasellaDiTesto 12"/>
          <p:cNvSpPr txBox="1"/>
          <p:nvPr/>
        </p:nvSpPr>
        <p:spPr>
          <a:xfrm>
            <a:off x="9211261" y="1323245"/>
            <a:ext cx="3142678" cy="400110"/>
          </a:xfrm>
          <a:prstGeom prst="rect">
            <a:avLst/>
          </a:prstGeom>
          <a:noFill/>
        </p:spPr>
        <p:txBody>
          <a:bodyPr wrap="square" rtlCol="0">
            <a:spAutoFit/>
          </a:bodyPr>
          <a:lstStyle/>
          <a:p>
            <a:r>
              <a:rPr lang="it-IT" sz="2000" b="1" dirty="0" smtClean="0"/>
              <a:t>CT-GAN</a:t>
            </a:r>
            <a:endParaRPr lang="it-IT" sz="2000" b="1" dirty="0"/>
          </a:p>
        </p:txBody>
      </p:sp>
      <p:pic>
        <p:nvPicPr>
          <p:cNvPr id="4" name="Immagine 3"/>
          <p:cNvPicPr>
            <a:picLocks noChangeAspect="1"/>
          </p:cNvPicPr>
          <p:nvPr/>
        </p:nvPicPr>
        <p:blipFill>
          <a:blip r:embed="rId3"/>
          <a:stretch>
            <a:fillRect/>
          </a:stretch>
        </p:blipFill>
        <p:spPr>
          <a:xfrm>
            <a:off x="4528113" y="1734742"/>
            <a:ext cx="3328934" cy="4602419"/>
          </a:xfrm>
          <a:prstGeom prst="rect">
            <a:avLst/>
          </a:prstGeom>
        </p:spPr>
      </p:pic>
      <p:pic>
        <p:nvPicPr>
          <p:cNvPr id="2" name="Immagine 1"/>
          <p:cNvPicPr>
            <a:picLocks noChangeAspect="1"/>
          </p:cNvPicPr>
          <p:nvPr/>
        </p:nvPicPr>
        <p:blipFill>
          <a:blip r:embed="rId4"/>
          <a:stretch>
            <a:fillRect/>
          </a:stretch>
        </p:blipFill>
        <p:spPr>
          <a:xfrm>
            <a:off x="8095769" y="1677151"/>
            <a:ext cx="3509466" cy="4792476"/>
          </a:xfrm>
          <a:prstGeom prst="rect">
            <a:avLst/>
          </a:prstGeom>
        </p:spPr>
      </p:pic>
      <p:sp>
        <p:nvSpPr>
          <p:cNvPr id="10" name="Rettangolo 9"/>
          <p:cNvSpPr/>
          <p:nvPr/>
        </p:nvSpPr>
        <p:spPr>
          <a:xfrm>
            <a:off x="467888" y="1194298"/>
            <a:ext cx="3791229" cy="5016758"/>
          </a:xfrm>
          <a:prstGeom prst="rect">
            <a:avLst/>
          </a:prstGeom>
        </p:spPr>
        <p:txBody>
          <a:bodyPr wrap="square">
            <a:spAutoFit/>
          </a:bodyPr>
          <a:lstStyle/>
          <a:p>
            <a:pPr marL="342900" indent="-342900">
              <a:buFont typeface="Wingdings" panose="05000000000000000000" pitchFamily="2" charset="2"/>
              <a:buChar char="ü"/>
            </a:pPr>
            <a:r>
              <a:rPr lang="en-US" sz="2000" dirty="0" smtClean="0"/>
              <a:t>Note</a:t>
            </a:r>
            <a:r>
              <a:rPr lang="en-US" sz="2000" dirty="0"/>
              <a:t>: In the </a:t>
            </a:r>
            <a:r>
              <a:rPr lang="en-US" sz="2000" b="1" dirty="0"/>
              <a:t>original distribution itself</a:t>
            </a:r>
            <a:r>
              <a:rPr lang="en-US" sz="2000" dirty="0"/>
              <a:t>, the values are </a:t>
            </a:r>
            <a:r>
              <a:rPr lang="en-US" sz="2000" i="1" dirty="0"/>
              <a:t>not</a:t>
            </a:r>
            <a:r>
              <a:rPr lang="en-US" sz="2000" dirty="0"/>
              <a:t> sums of previous values.</a:t>
            </a:r>
            <a:br>
              <a:rPr lang="en-US" sz="2000" dirty="0"/>
            </a:br>
            <a:r>
              <a:rPr lang="en-US" sz="2000" dirty="0"/>
              <a:t>Only in the </a:t>
            </a:r>
            <a:r>
              <a:rPr lang="en-US" sz="2000" b="1" dirty="0"/>
              <a:t>cumulative sum version</a:t>
            </a:r>
            <a:r>
              <a:rPr lang="en-US" sz="2000" dirty="0"/>
              <a:t> do the values accumulate</a:t>
            </a:r>
            <a:r>
              <a:rPr lang="en-US" sz="2000" dirty="0" smtClean="0"/>
              <a:t>. </a:t>
            </a:r>
          </a:p>
          <a:p>
            <a:endParaRPr lang="en-US" sz="2000" dirty="0" smtClean="0"/>
          </a:p>
          <a:p>
            <a:pPr marL="342900" indent="-342900">
              <a:buFont typeface="Wingdings" panose="05000000000000000000" pitchFamily="2" charset="2"/>
              <a:buChar char="ü"/>
            </a:pPr>
            <a:r>
              <a:rPr lang="en-US" sz="2000" dirty="0" smtClean="0"/>
              <a:t>It </a:t>
            </a:r>
            <a:r>
              <a:rPr lang="en-US" sz="2000" dirty="0"/>
              <a:t>is </a:t>
            </a:r>
            <a:r>
              <a:rPr lang="en-US" sz="2000" b="1" dirty="0"/>
              <a:t>evident</a:t>
            </a:r>
            <a:r>
              <a:rPr lang="en-US" sz="2000" dirty="0"/>
              <a:t> from the </a:t>
            </a:r>
            <a:r>
              <a:rPr lang="en-US" sz="2000" b="1" dirty="0"/>
              <a:t>cumulative</a:t>
            </a:r>
            <a:r>
              <a:rPr lang="en-US" sz="2000" dirty="0"/>
              <a:t> distributions that the less effective methods, such as </a:t>
            </a:r>
            <a:r>
              <a:rPr lang="en-US" sz="2000" b="1" dirty="0"/>
              <a:t>Random Forest </a:t>
            </a:r>
            <a:r>
              <a:rPr lang="en-US" sz="2000" dirty="0"/>
              <a:t>or </a:t>
            </a:r>
            <a:r>
              <a:rPr lang="en-US" sz="2000" b="1" dirty="0" err="1"/>
              <a:t>XGBoost</a:t>
            </a:r>
            <a:r>
              <a:rPr lang="en-US" sz="2000" dirty="0"/>
              <a:t>, are </a:t>
            </a:r>
            <a:r>
              <a:rPr lang="en-US" sz="2000" b="1" dirty="0"/>
              <a:t>less</a:t>
            </a:r>
            <a:r>
              <a:rPr lang="en-US" sz="2000" dirty="0"/>
              <a:t> efficient on categorical variables, where they often </a:t>
            </a:r>
            <a:r>
              <a:rPr lang="en-US" sz="2000" b="1" dirty="0"/>
              <a:t>fail</a:t>
            </a:r>
            <a:r>
              <a:rPr lang="en-US" sz="2000" dirty="0"/>
              <a:t> to reproduce the categories, i.e. the domain values of these variables. </a:t>
            </a:r>
            <a:endParaRPr lang="it-IT" sz="2000" dirty="0"/>
          </a:p>
        </p:txBody>
      </p:sp>
    </p:spTree>
    <p:extLst>
      <p:ext uri="{BB962C8B-B14F-4D97-AF65-F5344CB8AC3E}">
        <p14:creationId xmlns:p14="http://schemas.microsoft.com/office/powerpoint/2010/main" val="4305847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ADD6-B4C0-8601-6F69-FA9331543658}"/>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p:txBody>
          <a:bodyPr/>
          <a:lstStyle/>
          <a:p>
            <a:pPr>
              <a:defRPr/>
            </a:pPr>
            <a:fld id="{48B4153A-D4C5-4CEF-8992-0D8815C829E3}" type="slidenum">
              <a:rPr lang="en-US" smtClean="0"/>
              <a:pPr>
                <a:defRPr/>
              </a:pPr>
              <a:t>19</a:t>
            </a:fld>
            <a:endParaRPr lang="en-US" dirty="0"/>
          </a:p>
        </p:txBody>
      </p:sp>
      <p:sp>
        <p:nvSpPr>
          <p:cNvPr id="8" name="Titolo 2">
            <a:extLst>
              <a:ext uri="{FF2B5EF4-FFF2-40B4-BE49-F238E27FC236}">
                <a16:creationId xmlns:a16="http://schemas.microsoft.com/office/drawing/2014/main" id="{81112789-6A2E-6B6A-5DB5-8FF9265D9782}"/>
              </a:ext>
            </a:extLst>
          </p:cNvPr>
          <p:cNvSpPr>
            <a:spLocks noGrp="1"/>
          </p:cNvSpPr>
          <p:nvPr>
            <p:ph type="title"/>
          </p:nvPr>
        </p:nvSpPr>
        <p:spPr>
          <a:xfrm>
            <a:off x="468895" y="387728"/>
            <a:ext cx="11269308" cy="384721"/>
          </a:xfrm>
        </p:spPr>
        <p:txBody>
          <a:bodyPr/>
          <a:lstStyle/>
          <a:p>
            <a:r>
              <a:rPr lang="it-IT"/>
              <a:t>Use Case </a:t>
            </a:r>
            <a:r>
              <a:rPr lang="it-IT" smtClean="0"/>
              <a:t>3: </a:t>
            </a:r>
            <a:r>
              <a:rPr lang="it-IT"/>
              <a:t>AI </a:t>
            </a:r>
            <a:r>
              <a:rPr lang="it-IT" dirty="0"/>
              <a:t>for the generation of </a:t>
            </a:r>
            <a:r>
              <a:rPr lang="it-IT" dirty="0" err="1"/>
              <a:t>Synthetic</a:t>
            </a:r>
            <a:r>
              <a:rPr lang="it-IT" dirty="0"/>
              <a:t> Data</a:t>
            </a:r>
          </a:p>
        </p:txBody>
      </p:sp>
      <p:graphicFrame>
        <p:nvGraphicFramePr>
          <p:cNvPr id="14" name="Table 2"/>
          <p:cNvGraphicFramePr>
            <a:graphicFrameLocks noGrp="1"/>
          </p:cNvGraphicFramePr>
          <p:nvPr>
            <p:extLst>
              <p:ext uri="{D42A27DB-BD31-4B8C-83A1-F6EECF244321}">
                <p14:modId xmlns:p14="http://schemas.microsoft.com/office/powerpoint/2010/main" val="1628094728"/>
              </p:ext>
            </p:extLst>
          </p:nvPr>
        </p:nvGraphicFramePr>
        <p:xfrm>
          <a:off x="2113929" y="2974692"/>
          <a:ext cx="7724551" cy="3095072"/>
        </p:xfrm>
        <a:graphic>
          <a:graphicData uri="http://schemas.openxmlformats.org/drawingml/2006/table">
            <a:tbl>
              <a:tblPr firstRow="1" bandRow="1">
                <a:tableStyleId>{5C22544A-7EE6-4342-B048-85BDC9FD1C3A}</a:tableStyleId>
              </a:tblPr>
              <a:tblGrid>
                <a:gridCol w="2713965">
                  <a:extLst>
                    <a:ext uri="{9D8B030D-6E8A-4147-A177-3AD203B41FA5}">
                      <a16:colId xmlns:a16="http://schemas.microsoft.com/office/drawing/2014/main" val="20000"/>
                    </a:ext>
                  </a:extLst>
                </a:gridCol>
                <a:gridCol w="1540943">
                  <a:extLst>
                    <a:ext uri="{9D8B030D-6E8A-4147-A177-3AD203B41FA5}">
                      <a16:colId xmlns:a16="http://schemas.microsoft.com/office/drawing/2014/main" val="20001"/>
                    </a:ext>
                  </a:extLst>
                </a:gridCol>
                <a:gridCol w="1333677">
                  <a:extLst>
                    <a:ext uri="{9D8B030D-6E8A-4147-A177-3AD203B41FA5}">
                      <a16:colId xmlns:a16="http://schemas.microsoft.com/office/drawing/2014/main" val="20002"/>
                    </a:ext>
                  </a:extLst>
                </a:gridCol>
                <a:gridCol w="2135966">
                  <a:extLst>
                    <a:ext uri="{9D8B030D-6E8A-4147-A177-3AD203B41FA5}">
                      <a16:colId xmlns:a16="http://schemas.microsoft.com/office/drawing/2014/main" val="20003"/>
                    </a:ext>
                  </a:extLst>
                </a:gridCol>
              </a:tblGrid>
              <a:tr h="224169">
                <a:tc>
                  <a:txBody>
                    <a:bodyPr/>
                    <a:lstStyle/>
                    <a:p>
                      <a:pPr>
                        <a:defRPr sz="1400" b="1"/>
                      </a:pPr>
                      <a:r>
                        <a:rPr dirty="0"/>
                        <a:t>Model</a:t>
                      </a:r>
                    </a:p>
                  </a:txBody>
                  <a:tcPr>
                    <a:solidFill>
                      <a:srgbClr val="CC2A2A"/>
                    </a:solidFill>
                  </a:tcPr>
                </a:tc>
                <a:tc>
                  <a:txBody>
                    <a:bodyPr/>
                    <a:lstStyle/>
                    <a:p>
                      <a:pPr>
                        <a:defRPr sz="1400" b="1"/>
                      </a:pPr>
                      <a:r>
                        <a:rPr dirty="0" smtClean="0"/>
                        <a:t>Accuracy</a:t>
                      </a:r>
                      <a:r>
                        <a:rPr lang="it-IT" dirty="0" smtClean="0"/>
                        <a:t> </a:t>
                      </a:r>
                      <a:endParaRPr dirty="0"/>
                    </a:p>
                  </a:txBody>
                  <a:tcPr>
                    <a:solidFill>
                      <a:srgbClr val="CC2A2A"/>
                    </a:solidFill>
                  </a:tcPr>
                </a:tc>
                <a:tc>
                  <a:txBody>
                    <a:bodyPr/>
                    <a:lstStyle/>
                    <a:p>
                      <a:pPr>
                        <a:defRPr sz="1400" b="1"/>
                      </a:pPr>
                      <a:r>
                        <a:rPr dirty="0"/>
                        <a:t>F1-Score</a:t>
                      </a:r>
                    </a:p>
                  </a:txBody>
                  <a:tcPr>
                    <a:solidFill>
                      <a:srgbClr val="CC2A2A"/>
                    </a:solidFill>
                  </a:tcPr>
                </a:tc>
                <a:tc>
                  <a:txBody>
                    <a:bodyPr/>
                    <a:lstStyle/>
                    <a:p>
                      <a:pPr>
                        <a:defRPr sz="1400" b="1"/>
                      </a:pPr>
                      <a:r>
                        <a:rPr dirty="0"/>
                        <a:t>Recall</a:t>
                      </a:r>
                    </a:p>
                  </a:txBody>
                  <a:tcPr>
                    <a:solidFill>
                      <a:srgbClr val="CC2A2A"/>
                    </a:solidFill>
                  </a:tcPr>
                </a:tc>
                <a:extLst>
                  <a:ext uri="{0D108BD9-81ED-4DB2-BD59-A6C34878D82A}">
                    <a16:rowId xmlns:a16="http://schemas.microsoft.com/office/drawing/2014/main" val="10000"/>
                  </a:ext>
                </a:extLst>
              </a:tr>
              <a:tr h="412832">
                <a:tc>
                  <a:txBody>
                    <a:bodyPr/>
                    <a:lstStyle/>
                    <a:p>
                      <a:pPr>
                        <a:defRPr sz="1200"/>
                      </a:pPr>
                      <a:r>
                        <a:rPr lang="it-IT" sz="2000" b="1" dirty="0" err="1" smtClean="0"/>
                        <a:t>Original</a:t>
                      </a:r>
                      <a:r>
                        <a:rPr lang="it-IT" sz="2000" b="1" dirty="0" smtClean="0"/>
                        <a:t> Data</a:t>
                      </a:r>
                      <a:endParaRPr sz="2000" b="1" dirty="0"/>
                    </a:p>
                  </a:txBody>
                  <a:tcPr/>
                </a:tc>
                <a:tc>
                  <a:txBody>
                    <a:bodyPr/>
                    <a:lstStyle/>
                    <a:p>
                      <a:pPr>
                        <a:defRPr sz="1200"/>
                      </a:pPr>
                      <a:r>
                        <a:rPr lang="it-IT" sz="1400" b="1" kern="1200" dirty="0" smtClean="0">
                          <a:solidFill>
                            <a:schemeClr val="dk1"/>
                          </a:solidFill>
                          <a:latin typeface="+mn-lt"/>
                          <a:ea typeface="+mn-ea"/>
                          <a:cs typeface="+mn-cs"/>
                        </a:rPr>
                        <a:t>0.964516848</a:t>
                      </a:r>
                      <a:endParaRPr sz="1400" b="1" kern="1200" dirty="0">
                        <a:solidFill>
                          <a:schemeClr val="dk1"/>
                        </a:solidFill>
                        <a:latin typeface="+mn-lt"/>
                        <a:ea typeface="+mn-ea"/>
                        <a:cs typeface="+mn-cs"/>
                      </a:endParaRPr>
                    </a:p>
                  </a:txBody>
                  <a:tcPr/>
                </a:tc>
                <a:tc>
                  <a:txBody>
                    <a:bodyPr/>
                    <a:lstStyle/>
                    <a:p>
                      <a:pPr>
                        <a:defRPr sz="1200"/>
                      </a:pPr>
                      <a:r>
                        <a:rPr lang="it-IT" sz="1400" b="1" kern="1200" dirty="0" smtClean="0">
                          <a:solidFill>
                            <a:schemeClr val="dk1"/>
                          </a:solidFill>
                          <a:latin typeface="+mn-lt"/>
                          <a:ea typeface="+mn-ea"/>
                          <a:cs typeface="+mn-cs"/>
                        </a:rPr>
                        <a:t>0.964516848</a:t>
                      </a:r>
                      <a:endParaRPr sz="1400" b="1" kern="1200" dirty="0">
                        <a:solidFill>
                          <a:schemeClr val="dk1"/>
                        </a:solidFill>
                        <a:latin typeface="+mn-lt"/>
                        <a:ea typeface="+mn-ea"/>
                        <a:cs typeface="+mn-cs"/>
                      </a:endParaRPr>
                    </a:p>
                  </a:txBody>
                  <a:tcPr/>
                </a:tc>
                <a:tc>
                  <a:txBody>
                    <a:bodyPr/>
                    <a:lstStyle/>
                    <a:p>
                      <a:pPr>
                        <a:defRPr sz="1200"/>
                      </a:pPr>
                      <a:r>
                        <a:rPr lang="it-IT" sz="1400" b="1" kern="1200" dirty="0" smtClean="0">
                          <a:solidFill>
                            <a:schemeClr val="dk1"/>
                          </a:solidFill>
                          <a:latin typeface="+mn-lt"/>
                          <a:ea typeface="+mn-ea"/>
                          <a:cs typeface="+mn-cs"/>
                        </a:rPr>
                        <a:t>0.964516848</a:t>
                      </a:r>
                      <a:endParaRPr sz="1400" b="1" kern="1200" dirty="0">
                        <a:solidFill>
                          <a:schemeClr val="dk1"/>
                        </a:solidFill>
                        <a:latin typeface="+mn-lt"/>
                        <a:ea typeface="+mn-ea"/>
                        <a:cs typeface="+mn-cs"/>
                      </a:endParaRPr>
                    </a:p>
                  </a:txBody>
                  <a:tcPr/>
                </a:tc>
                <a:extLst>
                  <a:ext uri="{0D108BD9-81ED-4DB2-BD59-A6C34878D82A}">
                    <a16:rowId xmlns:a16="http://schemas.microsoft.com/office/drawing/2014/main" val="10001"/>
                  </a:ext>
                </a:extLst>
              </a:tr>
              <a:tr h="285750">
                <a:tc>
                  <a:txBody>
                    <a:bodyPr/>
                    <a:lstStyle/>
                    <a:p>
                      <a:pPr>
                        <a:defRPr sz="1200"/>
                      </a:pPr>
                      <a:r>
                        <a:rPr sz="2000" b="1" dirty="0"/>
                        <a:t>RF</a:t>
                      </a:r>
                    </a:p>
                  </a:txBody>
                  <a:tcPr/>
                </a:tc>
                <a:tc>
                  <a:txBody>
                    <a:bodyPr/>
                    <a:lstStyle/>
                    <a:p>
                      <a:pPr>
                        <a:defRPr sz="1200"/>
                      </a:pPr>
                      <a:r>
                        <a:rPr sz="1400" b="1" dirty="0"/>
                        <a:t>0.660685592</a:t>
                      </a:r>
                    </a:p>
                  </a:txBody>
                  <a:tcPr/>
                </a:tc>
                <a:tc>
                  <a:txBody>
                    <a:bodyPr/>
                    <a:lstStyle/>
                    <a:p>
                      <a:pPr>
                        <a:defRPr sz="1200"/>
                      </a:pPr>
                      <a:r>
                        <a:rPr sz="1400" b="1"/>
                        <a:t>0.660685592</a:t>
                      </a:r>
                    </a:p>
                  </a:txBody>
                  <a:tcPr/>
                </a:tc>
                <a:tc>
                  <a:txBody>
                    <a:bodyPr/>
                    <a:lstStyle/>
                    <a:p>
                      <a:pPr>
                        <a:defRPr sz="1200"/>
                      </a:pPr>
                      <a:r>
                        <a:rPr sz="1400" b="1"/>
                        <a:t>0.660685592</a:t>
                      </a:r>
                    </a:p>
                  </a:txBody>
                  <a:tcPr/>
                </a:tc>
                <a:extLst>
                  <a:ext uri="{0D108BD9-81ED-4DB2-BD59-A6C34878D82A}">
                    <a16:rowId xmlns:a16="http://schemas.microsoft.com/office/drawing/2014/main" val="10002"/>
                  </a:ext>
                </a:extLst>
              </a:tr>
              <a:tr h="285750">
                <a:tc>
                  <a:txBody>
                    <a:bodyPr/>
                    <a:lstStyle/>
                    <a:p>
                      <a:pPr>
                        <a:defRPr sz="1200"/>
                      </a:pPr>
                      <a:r>
                        <a:rPr sz="2000" b="1" dirty="0"/>
                        <a:t>XGB</a:t>
                      </a:r>
                    </a:p>
                  </a:txBody>
                  <a:tcPr/>
                </a:tc>
                <a:tc>
                  <a:txBody>
                    <a:bodyPr/>
                    <a:lstStyle/>
                    <a:p>
                      <a:pPr>
                        <a:defRPr sz="1200"/>
                      </a:pPr>
                      <a:r>
                        <a:rPr sz="1400" b="1" dirty="0"/>
                        <a:t>4.46349e-05</a:t>
                      </a:r>
                    </a:p>
                  </a:txBody>
                  <a:tcPr/>
                </a:tc>
                <a:tc>
                  <a:txBody>
                    <a:bodyPr/>
                    <a:lstStyle/>
                    <a:p>
                      <a:pPr>
                        <a:defRPr sz="1200"/>
                      </a:pPr>
                      <a:r>
                        <a:rPr sz="1400" b="1"/>
                        <a:t>4.46349e-05</a:t>
                      </a:r>
                    </a:p>
                  </a:txBody>
                  <a:tcPr/>
                </a:tc>
                <a:tc>
                  <a:txBody>
                    <a:bodyPr/>
                    <a:lstStyle/>
                    <a:p>
                      <a:pPr>
                        <a:defRPr sz="1200"/>
                      </a:pPr>
                      <a:r>
                        <a:rPr sz="1400" b="1"/>
                        <a:t>4.46349e-05</a:t>
                      </a:r>
                    </a:p>
                  </a:txBody>
                  <a:tcPr/>
                </a:tc>
                <a:extLst>
                  <a:ext uri="{0D108BD9-81ED-4DB2-BD59-A6C34878D82A}">
                    <a16:rowId xmlns:a16="http://schemas.microsoft.com/office/drawing/2014/main" val="10003"/>
                  </a:ext>
                </a:extLst>
              </a:tr>
              <a:tr h="285750">
                <a:tc>
                  <a:txBody>
                    <a:bodyPr/>
                    <a:lstStyle/>
                    <a:p>
                      <a:pPr>
                        <a:defRPr sz="1200"/>
                      </a:pPr>
                      <a:r>
                        <a:rPr sz="2000" b="1" dirty="0"/>
                        <a:t>SMOTENC</a:t>
                      </a:r>
                    </a:p>
                  </a:txBody>
                  <a:tcPr/>
                </a:tc>
                <a:tc>
                  <a:txBody>
                    <a:bodyPr/>
                    <a:lstStyle/>
                    <a:p>
                      <a:pPr>
                        <a:defRPr sz="1200"/>
                      </a:pPr>
                      <a:r>
                        <a:rPr sz="1400" b="1" dirty="0"/>
                        <a:t>0.992813783</a:t>
                      </a:r>
                    </a:p>
                  </a:txBody>
                  <a:tcPr/>
                </a:tc>
                <a:tc>
                  <a:txBody>
                    <a:bodyPr/>
                    <a:lstStyle/>
                    <a:p>
                      <a:pPr>
                        <a:defRPr sz="1200"/>
                      </a:pPr>
                      <a:r>
                        <a:rPr sz="1400" b="1" dirty="0"/>
                        <a:t>0.992813783</a:t>
                      </a:r>
                    </a:p>
                  </a:txBody>
                  <a:tcPr/>
                </a:tc>
                <a:tc>
                  <a:txBody>
                    <a:bodyPr/>
                    <a:lstStyle/>
                    <a:p>
                      <a:pPr>
                        <a:defRPr sz="1200"/>
                      </a:pPr>
                      <a:r>
                        <a:rPr sz="1400" b="1"/>
                        <a:t>0.992813783</a:t>
                      </a:r>
                    </a:p>
                  </a:txBody>
                  <a:tcPr/>
                </a:tc>
                <a:extLst>
                  <a:ext uri="{0D108BD9-81ED-4DB2-BD59-A6C34878D82A}">
                    <a16:rowId xmlns:a16="http://schemas.microsoft.com/office/drawing/2014/main" val="10004"/>
                  </a:ext>
                </a:extLst>
              </a:tr>
              <a:tr h="285750">
                <a:tc>
                  <a:txBody>
                    <a:bodyPr/>
                    <a:lstStyle/>
                    <a:p>
                      <a:pPr>
                        <a:defRPr sz="1200"/>
                      </a:pPr>
                      <a:r>
                        <a:rPr sz="2000" b="1" dirty="0"/>
                        <a:t>DPCTGAN</a:t>
                      </a:r>
                    </a:p>
                  </a:txBody>
                  <a:tcPr/>
                </a:tc>
                <a:tc>
                  <a:txBody>
                    <a:bodyPr/>
                    <a:lstStyle/>
                    <a:p>
                      <a:pPr>
                        <a:defRPr sz="1200"/>
                      </a:pPr>
                      <a:r>
                        <a:rPr sz="1400" b="1"/>
                        <a:t>4.46349e-05</a:t>
                      </a:r>
                    </a:p>
                  </a:txBody>
                  <a:tcPr/>
                </a:tc>
                <a:tc>
                  <a:txBody>
                    <a:bodyPr/>
                    <a:lstStyle/>
                    <a:p>
                      <a:pPr>
                        <a:defRPr sz="1200"/>
                      </a:pPr>
                      <a:r>
                        <a:rPr sz="1400" b="1" dirty="0"/>
                        <a:t>4.46349e-05</a:t>
                      </a:r>
                    </a:p>
                  </a:txBody>
                  <a:tcPr/>
                </a:tc>
                <a:tc>
                  <a:txBody>
                    <a:bodyPr/>
                    <a:lstStyle/>
                    <a:p>
                      <a:pPr>
                        <a:defRPr sz="1200"/>
                      </a:pPr>
                      <a:r>
                        <a:rPr sz="1400" b="1"/>
                        <a:t>4.46349e-05</a:t>
                      </a:r>
                    </a:p>
                  </a:txBody>
                  <a:tcPr/>
                </a:tc>
                <a:extLst>
                  <a:ext uri="{0D108BD9-81ED-4DB2-BD59-A6C34878D82A}">
                    <a16:rowId xmlns:a16="http://schemas.microsoft.com/office/drawing/2014/main" val="10005"/>
                  </a:ext>
                </a:extLst>
              </a:tr>
              <a:tr h="285750">
                <a:tc>
                  <a:txBody>
                    <a:bodyPr/>
                    <a:lstStyle/>
                    <a:p>
                      <a:pPr>
                        <a:defRPr sz="1200"/>
                      </a:pPr>
                      <a:r>
                        <a:rPr sz="2000" b="1" dirty="0"/>
                        <a:t>VAE</a:t>
                      </a:r>
                    </a:p>
                  </a:txBody>
                  <a:tcPr/>
                </a:tc>
                <a:tc>
                  <a:txBody>
                    <a:bodyPr/>
                    <a:lstStyle/>
                    <a:p>
                      <a:pPr>
                        <a:defRPr sz="1200"/>
                      </a:pPr>
                      <a:r>
                        <a:rPr sz="1400" b="1"/>
                        <a:t>0.892385288</a:t>
                      </a:r>
                    </a:p>
                  </a:txBody>
                  <a:tcPr/>
                </a:tc>
                <a:tc>
                  <a:txBody>
                    <a:bodyPr/>
                    <a:lstStyle/>
                    <a:p>
                      <a:pPr>
                        <a:defRPr sz="1200"/>
                      </a:pPr>
                      <a:r>
                        <a:rPr sz="1400" b="1" dirty="0"/>
                        <a:t>0.892385288</a:t>
                      </a:r>
                    </a:p>
                  </a:txBody>
                  <a:tcPr/>
                </a:tc>
                <a:tc>
                  <a:txBody>
                    <a:bodyPr/>
                    <a:lstStyle/>
                    <a:p>
                      <a:pPr>
                        <a:defRPr sz="1200"/>
                      </a:pPr>
                      <a:r>
                        <a:rPr sz="1400" b="1" dirty="0"/>
                        <a:t>0.892385288</a:t>
                      </a:r>
                    </a:p>
                  </a:txBody>
                  <a:tcPr/>
                </a:tc>
                <a:extLst>
                  <a:ext uri="{0D108BD9-81ED-4DB2-BD59-A6C34878D82A}">
                    <a16:rowId xmlns:a16="http://schemas.microsoft.com/office/drawing/2014/main" val="10006"/>
                  </a:ext>
                </a:extLst>
              </a:tr>
              <a:tr h="285750">
                <a:tc>
                  <a:txBody>
                    <a:bodyPr/>
                    <a:lstStyle/>
                    <a:p>
                      <a:pPr>
                        <a:defRPr sz="1200"/>
                      </a:pPr>
                      <a:r>
                        <a:rPr sz="2000" b="1" dirty="0"/>
                        <a:t>CTGAN</a:t>
                      </a:r>
                    </a:p>
                  </a:txBody>
                  <a:tcPr/>
                </a:tc>
                <a:tc>
                  <a:txBody>
                    <a:bodyPr/>
                    <a:lstStyle/>
                    <a:p>
                      <a:pPr>
                        <a:defRPr sz="1200"/>
                      </a:pPr>
                      <a:r>
                        <a:rPr sz="1400" b="1"/>
                        <a:t>0.896134619</a:t>
                      </a:r>
                    </a:p>
                  </a:txBody>
                  <a:tcPr/>
                </a:tc>
                <a:tc>
                  <a:txBody>
                    <a:bodyPr/>
                    <a:lstStyle/>
                    <a:p>
                      <a:pPr>
                        <a:defRPr sz="1200"/>
                      </a:pPr>
                      <a:r>
                        <a:rPr sz="1400" b="1"/>
                        <a:t>0.896134619</a:t>
                      </a:r>
                    </a:p>
                  </a:txBody>
                  <a:tcPr/>
                </a:tc>
                <a:tc>
                  <a:txBody>
                    <a:bodyPr/>
                    <a:lstStyle/>
                    <a:p>
                      <a:pPr>
                        <a:defRPr sz="1200"/>
                      </a:pPr>
                      <a:r>
                        <a:rPr sz="1400" b="1" dirty="0"/>
                        <a:t>0.896134619</a:t>
                      </a:r>
                    </a:p>
                  </a:txBody>
                  <a:tcPr/>
                </a:tc>
                <a:extLst>
                  <a:ext uri="{0D108BD9-81ED-4DB2-BD59-A6C34878D82A}">
                    <a16:rowId xmlns:a16="http://schemas.microsoft.com/office/drawing/2014/main" val="10007"/>
                  </a:ext>
                </a:extLst>
              </a:tr>
            </a:tbl>
          </a:graphicData>
        </a:graphic>
      </p:graphicFrame>
      <p:sp>
        <p:nvSpPr>
          <p:cNvPr id="4" name="Rettangolo 3"/>
          <p:cNvSpPr/>
          <p:nvPr/>
        </p:nvSpPr>
        <p:spPr>
          <a:xfrm>
            <a:off x="701739" y="1213185"/>
            <a:ext cx="10803620" cy="1631216"/>
          </a:xfrm>
          <a:prstGeom prst="rect">
            <a:avLst/>
          </a:prstGeom>
        </p:spPr>
        <p:txBody>
          <a:bodyPr wrap="square">
            <a:spAutoFit/>
          </a:bodyPr>
          <a:lstStyle/>
          <a:p>
            <a:pPr marL="285750" indent="-285750">
              <a:buFont typeface="Wingdings" panose="05000000000000000000" pitchFamily="2" charset="2"/>
              <a:buChar char="ü"/>
            </a:pPr>
            <a:r>
              <a:rPr lang="en-US" sz="2000" dirty="0"/>
              <a:t>As we can observe, apart from </a:t>
            </a:r>
            <a:r>
              <a:rPr lang="en-US" sz="2000" b="1" dirty="0"/>
              <a:t>SMOTENC</a:t>
            </a:r>
            <a:r>
              <a:rPr lang="en-US" sz="2000" dirty="0"/>
              <a:t> which tends to reproduce the data exactly, the best methods seem to be the deep learning–based ones such as CTGAN and VAE, as they achieve high accuracy but not identical to the original dataset, as </a:t>
            </a:r>
            <a:r>
              <a:rPr lang="en-US" sz="2000" dirty="0" smtClean="0"/>
              <a:t>expected. In fact, during </a:t>
            </a:r>
            <a:r>
              <a:rPr lang="en-US" sz="2000" dirty="0"/>
              <a:t>the synthetic data generation process something is always </a:t>
            </a:r>
            <a:r>
              <a:rPr lang="en-US" sz="2000" b="1" dirty="0"/>
              <a:t>lost</a:t>
            </a:r>
            <a:r>
              <a:rPr lang="en-US" sz="2000" dirty="0"/>
              <a:t> in terms of the </a:t>
            </a:r>
            <a:r>
              <a:rPr lang="en-US" sz="2000" b="1" dirty="0"/>
              <a:t>properties</a:t>
            </a:r>
            <a:r>
              <a:rPr lang="en-US" sz="2000" dirty="0"/>
              <a:t> of the data being reproduced</a:t>
            </a:r>
            <a:r>
              <a:rPr lang="en-US" sz="2000" dirty="0" smtClean="0"/>
              <a:t>.</a:t>
            </a:r>
            <a:endParaRPr lang="it-IT" sz="2000" dirty="0"/>
          </a:p>
        </p:txBody>
      </p:sp>
    </p:spTree>
    <p:extLst>
      <p:ext uri="{BB962C8B-B14F-4D97-AF65-F5344CB8AC3E}">
        <p14:creationId xmlns:p14="http://schemas.microsoft.com/office/powerpoint/2010/main" val="21110253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2</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p>
            <a:r>
              <a:rPr lang="it-IT" smtClean="0"/>
              <a:t>Use Case 1: AI </a:t>
            </a:r>
            <a:r>
              <a:rPr lang="it-IT" dirty="0"/>
              <a:t>for </a:t>
            </a:r>
            <a:r>
              <a:rPr lang="it-IT" dirty="0" err="1"/>
              <a:t>Sentiment</a:t>
            </a:r>
            <a:r>
              <a:rPr lang="it-IT" dirty="0"/>
              <a:t> Analysis</a:t>
            </a:r>
          </a:p>
        </p:txBody>
      </p:sp>
      <p:sp>
        <p:nvSpPr>
          <p:cNvPr id="6" name="Rettangolo 5">
            <a:extLst>
              <a:ext uri="{FF2B5EF4-FFF2-40B4-BE49-F238E27FC236}">
                <a16:creationId xmlns:a16="http://schemas.microsoft.com/office/drawing/2014/main" id="{75B0B2DC-8E2B-5A57-EB73-23AC4D8B0603}"/>
              </a:ext>
            </a:extLst>
          </p:cNvPr>
          <p:cNvSpPr/>
          <p:nvPr/>
        </p:nvSpPr>
        <p:spPr>
          <a:xfrm>
            <a:off x="629029" y="2132238"/>
            <a:ext cx="4973118" cy="3373102"/>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marR="0" lvl="0" indent="-228600" algn="l" defTabSz="91440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Social Mood on Economy Index (SMEI) is developed by ISTAT</a:t>
            </a:r>
          </a:p>
          <a:p>
            <a:pPr marL="228600" marR="0" lvl="0" indent="-228600" algn="l" defTabSz="91440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lang="en-US" sz="2800" dirty="0">
                <a:solidFill>
                  <a:prstClr val="black"/>
                </a:solidFill>
                <a:latin typeface="Calibri" panose="020F0502020204030204"/>
              </a:rPr>
              <a:t>Measures the Italian sentiment on economy</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Extracts the sentiment from Twitter data</a:t>
            </a:r>
          </a:p>
          <a:p>
            <a:pPr marL="228600" marR="0" lvl="0" indent="-228600" algn="l" defTabSz="91440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 sentiment analysis is conducted using a lexicon-based, unsupervised, approach</a:t>
            </a:r>
          </a:p>
        </p:txBody>
      </p:sp>
      <p:pic>
        <p:nvPicPr>
          <p:cNvPr id="7" name="Segnaposto contenuto 7">
            <a:extLst>
              <a:ext uri="{FF2B5EF4-FFF2-40B4-BE49-F238E27FC236}">
                <a16:creationId xmlns:a16="http://schemas.microsoft.com/office/drawing/2014/main" id="{04B66597-7CED-E7CF-C14B-524C7A742E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147" y="2951544"/>
            <a:ext cx="5139159" cy="3566669"/>
          </a:xfrm>
          <a:prstGeom prst="rect">
            <a:avLst/>
          </a:prstGeom>
          <a:effectLst>
            <a:outerShdw blurRad="50800" dist="38100" dir="2700000" algn="tl" rotWithShape="0">
              <a:prstClr val="black">
                <a:alpha val="40000"/>
              </a:prstClr>
            </a:outerShdw>
          </a:effectLst>
        </p:spPr>
      </p:pic>
      <p:sp>
        <p:nvSpPr>
          <p:cNvPr id="9" name="Titolo 1">
            <a:extLst>
              <a:ext uri="{FF2B5EF4-FFF2-40B4-BE49-F238E27FC236}">
                <a16:creationId xmlns:a16="http://schemas.microsoft.com/office/drawing/2014/main" id="{EA5F5965-EA84-E6BC-F2DB-3AD29CD1E18B}"/>
              </a:ext>
            </a:extLst>
          </p:cNvPr>
          <p:cNvSpPr txBox="1">
            <a:spLocks/>
          </p:cNvSpPr>
          <p:nvPr/>
        </p:nvSpPr>
        <p:spPr bwMode="auto">
          <a:xfrm>
            <a:off x="5040037" y="1397477"/>
            <a:ext cx="6263378" cy="280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97500"/>
          </a:bodyPr>
          <a:lstStyle>
            <a:lvl1pPr algn="l" defTabSz="457200" rtl="0" fontAlgn="base">
              <a:lnSpc>
                <a:spcPts val="3000"/>
              </a:lnSpc>
              <a:spcBef>
                <a:spcPct val="0"/>
              </a:spcBef>
              <a:spcAft>
                <a:spcPct val="0"/>
              </a:spcAft>
              <a:defRPr sz="2800" b="1" kern="1200" cap="none" baseline="0">
                <a:solidFill>
                  <a:srgbClr val="595959"/>
                </a:solidFill>
                <a:latin typeface="Arial" panose="020B0604020202020204" pitchFamily="34" charset="0"/>
                <a:ea typeface="+mj-ea"/>
                <a:cs typeface="Arial" panose="020B0604020202020204" pitchFamily="34" charset="0"/>
              </a:defRPr>
            </a:lvl1pPr>
            <a:lvl2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2pPr>
            <a:lvl3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3pPr>
            <a:lvl4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4pPr>
            <a:lvl5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eaLnBrk="1" hangingPunct="1"/>
            <a:r>
              <a:rPr lang="en-US" sz="3200" dirty="0" smtClean="0">
                <a:solidFill>
                  <a:schemeClr val="tx1"/>
                </a:solidFill>
                <a:latin typeface="+mj-lt"/>
                <a:cs typeface="+mj-cs"/>
              </a:rPr>
              <a:t>ISTAT’s SMEI </a:t>
            </a:r>
            <a:br>
              <a:rPr lang="en-US" sz="3200" dirty="0" smtClean="0">
                <a:solidFill>
                  <a:schemeClr val="tx1"/>
                </a:solidFill>
                <a:latin typeface="+mj-lt"/>
                <a:cs typeface="+mj-cs"/>
              </a:rPr>
            </a:br>
            <a:r>
              <a:rPr lang="en-US" sz="3200" dirty="0" smtClean="0">
                <a:solidFill>
                  <a:schemeClr val="tx1"/>
                </a:solidFill>
                <a:latin typeface="+mj-lt"/>
                <a:cs typeface="+mj-cs"/>
              </a:rPr>
              <a:t>January-May 2020: </a:t>
            </a:r>
            <a:br>
              <a:rPr lang="en-US" sz="3200" dirty="0" smtClean="0">
                <a:solidFill>
                  <a:schemeClr val="tx1"/>
                </a:solidFill>
                <a:latin typeface="+mj-lt"/>
                <a:cs typeface="+mj-cs"/>
              </a:rPr>
            </a:br>
            <a:r>
              <a:rPr lang="en-US" sz="3200" dirty="0" smtClean="0">
                <a:solidFill>
                  <a:schemeClr val="tx1"/>
                </a:solidFill>
                <a:latin typeface="+mj-lt"/>
                <a:cs typeface="+mj-cs"/>
              </a:rPr>
              <a:t> the </a:t>
            </a:r>
            <a:r>
              <a:rPr lang="en-US" sz="3200" dirty="0" err="1" smtClean="0">
                <a:solidFill>
                  <a:schemeClr val="tx1"/>
                </a:solidFill>
                <a:latin typeface="+mj-lt"/>
                <a:cs typeface="+mj-cs"/>
              </a:rPr>
              <a:t>Covid</a:t>
            </a:r>
            <a:r>
              <a:rPr lang="en-US" sz="3200" dirty="0" smtClean="0">
                <a:solidFill>
                  <a:schemeClr val="tx1"/>
                </a:solidFill>
                <a:latin typeface="+mj-lt"/>
                <a:cs typeface="+mj-cs"/>
              </a:rPr>
              <a:t> outbreak in Italy</a:t>
            </a:r>
            <a:endParaRPr lang="en-US" sz="3200" dirty="0">
              <a:solidFill>
                <a:schemeClr val="tx1"/>
              </a:solidFill>
              <a:latin typeface="+mj-lt"/>
              <a:cs typeface="+mj-cs"/>
            </a:endParaRPr>
          </a:p>
        </p:txBody>
      </p:sp>
    </p:spTree>
    <p:extLst>
      <p:ext uri="{BB962C8B-B14F-4D97-AF65-F5344CB8AC3E}">
        <p14:creationId xmlns:p14="http://schemas.microsoft.com/office/powerpoint/2010/main" val="25760773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ADD6-B4C0-8601-6F69-FA9331543658}"/>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p:txBody>
          <a:bodyPr/>
          <a:lstStyle/>
          <a:p>
            <a:pPr>
              <a:defRPr/>
            </a:pPr>
            <a:fld id="{48B4153A-D4C5-4CEF-8992-0D8815C829E3}" type="slidenum">
              <a:rPr lang="en-US" smtClean="0"/>
              <a:pPr>
                <a:defRPr/>
              </a:pPr>
              <a:t>20</a:t>
            </a:fld>
            <a:endParaRPr lang="en-US" dirty="0"/>
          </a:p>
        </p:txBody>
      </p:sp>
      <p:sp>
        <p:nvSpPr>
          <p:cNvPr id="8" name="Titolo 2">
            <a:extLst>
              <a:ext uri="{FF2B5EF4-FFF2-40B4-BE49-F238E27FC236}">
                <a16:creationId xmlns:a16="http://schemas.microsoft.com/office/drawing/2014/main" id="{81112789-6A2E-6B6A-5DB5-8FF9265D9782}"/>
              </a:ext>
            </a:extLst>
          </p:cNvPr>
          <p:cNvSpPr>
            <a:spLocks noGrp="1"/>
          </p:cNvSpPr>
          <p:nvPr>
            <p:ph type="title"/>
          </p:nvPr>
        </p:nvSpPr>
        <p:spPr>
          <a:xfrm>
            <a:off x="468895" y="387728"/>
            <a:ext cx="11269308" cy="384721"/>
          </a:xfrm>
        </p:spPr>
        <p:txBody>
          <a:bodyPr/>
          <a:lstStyle/>
          <a:p>
            <a:r>
              <a:rPr lang="it-IT" dirty="0"/>
              <a:t>Use Case </a:t>
            </a:r>
            <a:r>
              <a:rPr lang="it-IT" dirty="0"/>
              <a:t>4</a:t>
            </a:r>
            <a:r>
              <a:rPr lang="it-IT" dirty="0" smtClean="0"/>
              <a:t>: </a:t>
            </a:r>
            <a:r>
              <a:rPr lang="it-IT" dirty="0"/>
              <a:t>AI for </a:t>
            </a:r>
            <a:r>
              <a:rPr lang="it-IT" dirty="0" smtClean="0"/>
              <a:t>the </a:t>
            </a:r>
            <a:r>
              <a:rPr lang="it-IT" dirty="0" err="1" smtClean="0"/>
              <a:t>automatic</a:t>
            </a:r>
            <a:r>
              <a:rPr lang="it-IT" dirty="0" smtClean="0"/>
              <a:t> </a:t>
            </a:r>
            <a:r>
              <a:rPr lang="it-IT" dirty="0" err="1" smtClean="0"/>
              <a:t>classification</a:t>
            </a:r>
            <a:r>
              <a:rPr lang="it-IT" dirty="0" smtClean="0"/>
              <a:t> of </a:t>
            </a:r>
            <a:r>
              <a:rPr lang="it-IT" dirty="0" err="1" smtClean="0"/>
              <a:t>Causes</a:t>
            </a:r>
            <a:r>
              <a:rPr lang="it-IT" dirty="0" smtClean="0"/>
              <a:t> of Death</a:t>
            </a:r>
            <a:endParaRPr lang="it-IT" dirty="0"/>
          </a:p>
        </p:txBody>
      </p:sp>
      <p:sp>
        <p:nvSpPr>
          <p:cNvPr id="6" name="CasellaDiTesto 5"/>
          <p:cNvSpPr txBox="1"/>
          <p:nvPr/>
        </p:nvSpPr>
        <p:spPr>
          <a:xfrm>
            <a:off x="825119" y="1211880"/>
            <a:ext cx="10091553" cy="492443"/>
          </a:xfrm>
          <a:prstGeom prst="rect">
            <a:avLst/>
          </a:prstGeom>
          <a:noFill/>
        </p:spPr>
        <p:txBody>
          <a:bodyPr wrap="square" lIns="0" tIns="0" rIns="0" bIns="0" rtlCol="0">
            <a:spAutoFit/>
          </a:bodyPr>
          <a:lstStyle/>
          <a:p>
            <a:pPr>
              <a:tabLst>
                <a:tab pos="1919872" algn="l"/>
              </a:tabLst>
            </a:pPr>
            <a:r>
              <a:rPr lang="it-IT" sz="3200" b="1" dirty="0" err="1" smtClean="0">
                <a:solidFill>
                  <a:srgbClr val="0C3182"/>
                </a:solidFill>
                <a:latin typeface="Trebuchet MS" charset="0"/>
                <a:ea typeface="Trebuchet MS" charset="0"/>
                <a:cs typeface="Trebuchet MS" charset="0"/>
              </a:rPr>
              <a:t>Detection</a:t>
            </a:r>
            <a:r>
              <a:rPr lang="it-IT" sz="3200" b="1" dirty="0" smtClean="0">
                <a:solidFill>
                  <a:srgbClr val="0C3182"/>
                </a:solidFill>
                <a:latin typeface="Trebuchet MS" charset="0"/>
                <a:ea typeface="Trebuchet MS" charset="0"/>
                <a:cs typeface="Trebuchet MS" charset="0"/>
              </a:rPr>
              <a:t> Model</a:t>
            </a:r>
            <a:endParaRPr lang="it-IT" sz="3200" b="1" dirty="0">
              <a:solidFill>
                <a:srgbClr val="0C3182"/>
              </a:solidFill>
              <a:latin typeface="Trebuchet MS" charset="0"/>
              <a:ea typeface="Trebuchet MS" charset="0"/>
              <a:cs typeface="Trebuchet MS" charset="0"/>
            </a:endParaRPr>
          </a:p>
        </p:txBody>
      </p:sp>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805" t="8065" r="1678" b="5547"/>
          <a:stretch/>
        </p:blipFill>
        <p:spPr bwMode="auto">
          <a:xfrm>
            <a:off x="825119" y="1866929"/>
            <a:ext cx="4418267" cy="3117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923" t="32959" r="33313" b="30997"/>
          <a:stretch/>
        </p:blipFill>
        <p:spPr bwMode="auto">
          <a:xfrm>
            <a:off x="3772792" y="2567737"/>
            <a:ext cx="7327768" cy="3771810"/>
          </a:xfrm>
          <a:prstGeom prst="rect">
            <a:avLst/>
          </a:prstGeom>
          <a:noFill/>
          <a:ln w="38100">
            <a:solidFill>
              <a:srgbClr val="C00000"/>
            </a:solidFill>
            <a:miter lim="800000"/>
            <a:headEnd/>
            <a:tailEnd/>
          </a:ln>
          <a:extLst>
            <a:ext uri="{909E8E84-426E-40DD-AFC4-6F175D3DCCD1}">
              <a14:hiddenFill xmlns:a14="http://schemas.microsoft.com/office/drawing/2010/main">
                <a:solidFill>
                  <a:schemeClr val="accent1"/>
                </a:solidFill>
              </a14:hiddenFill>
            </a:ext>
          </a:extLst>
        </p:spPr>
      </p:pic>
      <p:sp>
        <p:nvSpPr>
          <p:cNvPr id="10" name="CasellaDiTesto 9"/>
          <p:cNvSpPr txBox="1"/>
          <p:nvPr/>
        </p:nvSpPr>
        <p:spPr>
          <a:xfrm>
            <a:off x="825119" y="5147150"/>
            <a:ext cx="2510444" cy="646331"/>
          </a:xfrm>
          <a:prstGeom prst="rect">
            <a:avLst/>
          </a:prstGeom>
          <a:noFill/>
        </p:spPr>
        <p:txBody>
          <a:bodyPr wrap="square" rtlCol="0">
            <a:spAutoFit/>
          </a:bodyPr>
          <a:lstStyle/>
          <a:p>
            <a:r>
              <a:rPr lang="en-US" b="1" dirty="0" err="1" smtClean="0">
                <a:solidFill>
                  <a:srgbClr val="FF0000"/>
                </a:solidFill>
              </a:rPr>
              <a:t>Istat</a:t>
            </a:r>
            <a:r>
              <a:rPr lang="en-US" b="1" dirty="0" smtClean="0">
                <a:solidFill>
                  <a:srgbClr val="FF0000"/>
                </a:solidFill>
              </a:rPr>
              <a:t> </a:t>
            </a:r>
            <a:r>
              <a:rPr lang="en-US" b="1" dirty="0">
                <a:solidFill>
                  <a:srgbClr val="FF0000"/>
                </a:solidFill>
              </a:rPr>
              <a:t>Form D4-D4bis ‘Death Certificate</a:t>
            </a:r>
            <a:endParaRPr lang="it-IT" b="1" dirty="0">
              <a:solidFill>
                <a:srgbClr val="FF0000"/>
              </a:solidFill>
            </a:endParaRPr>
          </a:p>
        </p:txBody>
      </p:sp>
      <p:sp>
        <p:nvSpPr>
          <p:cNvPr id="11" name="CasellaDiTesto 10"/>
          <p:cNvSpPr txBox="1"/>
          <p:nvPr/>
        </p:nvSpPr>
        <p:spPr>
          <a:xfrm>
            <a:off x="5199359" y="1266764"/>
            <a:ext cx="5717313" cy="1200329"/>
          </a:xfrm>
          <a:prstGeom prst="rect">
            <a:avLst/>
          </a:prstGeom>
          <a:noFill/>
        </p:spPr>
        <p:txBody>
          <a:bodyPr wrap="square" rtlCol="0">
            <a:spAutoFit/>
          </a:bodyPr>
          <a:lstStyle/>
          <a:p>
            <a:pPr algn="r"/>
            <a:r>
              <a:rPr lang="en-US" b="1" dirty="0">
                <a:solidFill>
                  <a:srgbClr val="FF0000"/>
                </a:solidFill>
              </a:rPr>
              <a:t>For each individual death occurring within the national territory, the certifying physician records the information on the causes of death in this part of the paper certificate</a:t>
            </a:r>
            <a:endParaRPr lang="it-IT" b="1" dirty="0">
              <a:solidFill>
                <a:srgbClr val="FF0000"/>
              </a:solidFill>
            </a:endParaRPr>
          </a:p>
        </p:txBody>
      </p:sp>
    </p:spTree>
    <p:extLst>
      <p:ext uri="{BB962C8B-B14F-4D97-AF65-F5344CB8AC3E}">
        <p14:creationId xmlns:p14="http://schemas.microsoft.com/office/powerpoint/2010/main" val="16109404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ADD6-B4C0-8601-6F69-FA9331543658}"/>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p:txBody>
          <a:bodyPr/>
          <a:lstStyle/>
          <a:p>
            <a:pPr>
              <a:defRPr/>
            </a:pPr>
            <a:fld id="{48B4153A-D4C5-4CEF-8992-0D8815C829E3}" type="slidenum">
              <a:rPr lang="en-US" smtClean="0"/>
              <a:pPr>
                <a:defRPr/>
              </a:pPr>
              <a:t>21</a:t>
            </a:fld>
            <a:endParaRPr lang="en-US" dirty="0"/>
          </a:p>
        </p:txBody>
      </p:sp>
      <p:sp>
        <p:nvSpPr>
          <p:cNvPr id="8" name="Titolo 2">
            <a:extLst>
              <a:ext uri="{FF2B5EF4-FFF2-40B4-BE49-F238E27FC236}">
                <a16:creationId xmlns:a16="http://schemas.microsoft.com/office/drawing/2014/main" id="{81112789-6A2E-6B6A-5DB5-8FF9265D9782}"/>
              </a:ext>
            </a:extLst>
          </p:cNvPr>
          <p:cNvSpPr>
            <a:spLocks noGrp="1"/>
          </p:cNvSpPr>
          <p:nvPr>
            <p:ph type="title"/>
          </p:nvPr>
        </p:nvSpPr>
        <p:spPr>
          <a:xfrm>
            <a:off x="468895" y="387728"/>
            <a:ext cx="11269308" cy="384721"/>
          </a:xfrm>
        </p:spPr>
        <p:txBody>
          <a:bodyPr/>
          <a:lstStyle/>
          <a:p>
            <a:r>
              <a:rPr lang="it-IT" dirty="0"/>
              <a:t>Use Case </a:t>
            </a:r>
            <a:r>
              <a:rPr lang="it-IT" dirty="0"/>
              <a:t>4</a:t>
            </a:r>
            <a:r>
              <a:rPr lang="it-IT" dirty="0" smtClean="0"/>
              <a:t>: </a:t>
            </a:r>
            <a:r>
              <a:rPr lang="it-IT" dirty="0"/>
              <a:t>AI for </a:t>
            </a:r>
            <a:r>
              <a:rPr lang="it-IT" dirty="0" smtClean="0"/>
              <a:t>the </a:t>
            </a:r>
            <a:r>
              <a:rPr lang="it-IT" dirty="0" err="1" smtClean="0"/>
              <a:t>automatic</a:t>
            </a:r>
            <a:r>
              <a:rPr lang="it-IT" dirty="0" smtClean="0"/>
              <a:t> </a:t>
            </a:r>
            <a:r>
              <a:rPr lang="it-IT" dirty="0" err="1" smtClean="0"/>
              <a:t>classification</a:t>
            </a:r>
            <a:r>
              <a:rPr lang="it-IT" dirty="0" smtClean="0"/>
              <a:t> of </a:t>
            </a:r>
            <a:r>
              <a:rPr lang="it-IT" dirty="0" err="1" smtClean="0"/>
              <a:t>Causes</a:t>
            </a:r>
            <a:r>
              <a:rPr lang="it-IT" dirty="0" smtClean="0"/>
              <a:t> of Death</a:t>
            </a:r>
            <a:endParaRPr lang="it-IT" dirty="0"/>
          </a:p>
        </p:txBody>
      </p:sp>
      <p:sp>
        <p:nvSpPr>
          <p:cNvPr id="12" name="Rettangolo 11"/>
          <p:cNvSpPr/>
          <p:nvPr/>
        </p:nvSpPr>
        <p:spPr>
          <a:xfrm>
            <a:off x="945773" y="1224475"/>
            <a:ext cx="10524737" cy="6093976"/>
          </a:xfrm>
          <a:prstGeom prst="rect">
            <a:avLst/>
          </a:prstGeom>
        </p:spPr>
        <p:txBody>
          <a:bodyPr wrap="square">
            <a:spAutoFit/>
          </a:bodyPr>
          <a:lstStyle/>
          <a:p>
            <a:r>
              <a:rPr lang="it-IT" sz="2000" b="1" dirty="0" smtClean="0">
                <a:solidFill>
                  <a:srgbClr val="FF0000"/>
                </a:solidFill>
              </a:rPr>
              <a:t>The </a:t>
            </a:r>
            <a:r>
              <a:rPr lang="it-IT" sz="2000" b="1" dirty="0" err="1">
                <a:solidFill>
                  <a:srgbClr val="FF0000"/>
                </a:solidFill>
              </a:rPr>
              <a:t>project</a:t>
            </a:r>
            <a:r>
              <a:rPr lang="it-IT" sz="2000" b="1" dirty="0">
                <a:solidFill>
                  <a:srgbClr val="FF0000"/>
                </a:solidFill>
              </a:rPr>
              <a:t> </a:t>
            </a:r>
            <a:r>
              <a:rPr lang="it-IT" sz="2000" b="1" dirty="0" err="1">
                <a:solidFill>
                  <a:srgbClr val="FF0000"/>
                </a:solidFill>
              </a:rPr>
              <a:t>aims</a:t>
            </a:r>
            <a:r>
              <a:rPr lang="it-IT" sz="2000" b="1" dirty="0">
                <a:solidFill>
                  <a:srgbClr val="FF0000"/>
                </a:solidFill>
              </a:rPr>
              <a:t> to:</a:t>
            </a:r>
            <a:endParaRPr lang="it-IT" sz="2000" b="1" dirty="0">
              <a:solidFill>
                <a:srgbClr val="FF0000"/>
              </a:solidFill>
            </a:endParaRPr>
          </a:p>
          <a:p>
            <a:endParaRPr lang="it-IT" altLang="it-IT" sz="2000" dirty="0" smtClean="0"/>
          </a:p>
          <a:p>
            <a:pPr marL="285750" indent="-285750">
              <a:buFont typeface="Arial" panose="020B0604020202020204" pitchFamily="34" charset="0"/>
              <a:buChar char="•"/>
            </a:pPr>
            <a:r>
              <a:rPr lang="it-IT" altLang="it-IT" sz="2000" dirty="0" err="1"/>
              <a:t>i</a:t>
            </a:r>
            <a:r>
              <a:rPr lang="it-IT" altLang="it-IT" sz="2000" dirty="0" err="1" smtClean="0"/>
              <a:t>dentify</a:t>
            </a:r>
            <a:r>
              <a:rPr lang="it-IT" altLang="it-IT" sz="2000" dirty="0" smtClean="0"/>
              <a:t> </a:t>
            </a:r>
            <a:r>
              <a:rPr lang="it-IT" altLang="it-IT" sz="2000" dirty="0"/>
              <a:t>the </a:t>
            </a:r>
            <a:r>
              <a:rPr lang="it-IT" altLang="it-IT" sz="2000" dirty="0" err="1"/>
              <a:t>most</a:t>
            </a:r>
            <a:r>
              <a:rPr lang="it-IT" altLang="it-IT" sz="2000" dirty="0"/>
              <a:t> </a:t>
            </a:r>
            <a:r>
              <a:rPr lang="it-IT" altLang="it-IT" sz="2000" dirty="0" err="1"/>
              <a:t>suitable</a:t>
            </a:r>
            <a:r>
              <a:rPr lang="it-IT" altLang="it-IT" sz="2000" dirty="0"/>
              <a:t> AI </a:t>
            </a:r>
            <a:r>
              <a:rPr lang="it-IT" altLang="it-IT" sz="2000" dirty="0" err="1"/>
              <a:t>methods</a:t>
            </a:r>
            <a:r>
              <a:rPr lang="it-IT" altLang="it-IT" sz="2000" dirty="0"/>
              <a:t> for </a:t>
            </a:r>
            <a:r>
              <a:rPr lang="it-IT" altLang="it-IT" sz="2000" dirty="0" err="1"/>
              <a:t>coding</a:t>
            </a:r>
            <a:r>
              <a:rPr lang="it-IT" altLang="it-IT" sz="2000" dirty="0"/>
              <a:t> </a:t>
            </a:r>
            <a:r>
              <a:rPr lang="it-IT" altLang="it-IT" sz="2000" dirty="0" err="1"/>
              <a:t>causes</a:t>
            </a:r>
            <a:r>
              <a:rPr lang="it-IT" altLang="it-IT" sz="2000" dirty="0"/>
              <a:t> of </a:t>
            </a:r>
            <a:r>
              <a:rPr lang="it-IT" altLang="it-IT" sz="2000" dirty="0" err="1" smtClean="0"/>
              <a:t>death</a:t>
            </a:r>
            <a:r>
              <a:rPr lang="it-IT" altLang="it-IT" sz="2000" dirty="0" smtClean="0"/>
              <a:t>;</a:t>
            </a:r>
          </a:p>
          <a:p>
            <a:pPr marL="285750" indent="-285750">
              <a:buFont typeface="Arial" panose="020B0604020202020204" pitchFamily="34" charset="0"/>
              <a:buChar char="•"/>
            </a:pPr>
            <a:r>
              <a:rPr lang="it-IT" altLang="it-IT" sz="2000" dirty="0" smtClean="0"/>
              <a:t>create </a:t>
            </a:r>
            <a:r>
              <a:rPr lang="it-IT" altLang="it-IT" sz="2000" dirty="0"/>
              <a:t>an </a:t>
            </a:r>
            <a:r>
              <a:rPr lang="it-IT" altLang="it-IT" sz="2000" dirty="0" err="1"/>
              <a:t>algorithm</a:t>
            </a:r>
            <a:r>
              <a:rPr lang="it-IT" altLang="it-IT" sz="2000" dirty="0"/>
              <a:t> for </a:t>
            </a:r>
            <a:r>
              <a:rPr lang="it-IT" altLang="it-IT" sz="2000" dirty="0" err="1"/>
              <a:t>coding</a:t>
            </a:r>
            <a:r>
              <a:rPr lang="it-IT" altLang="it-IT" sz="2000" dirty="0"/>
              <a:t> </a:t>
            </a:r>
            <a:r>
              <a:rPr lang="it-IT" altLang="it-IT" sz="2000" dirty="0" err="1"/>
              <a:t>causes</a:t>
            </a:r>
            <a:r>
              <a:rPr lang="it-IT" altLang="it-IT" sz="2000" dirty="0"/>
              <a:t> of </a:t>
            </a:r>
            <a:r>
              <a:rPr lang="it-IT" altLang="it-IT" sz="2000" dirty="0" err="1"/>
              <a:t>death</a:t>
            </a:r>
            <a:r>
              <a:rPr lang="it-IT" altLang="it-IT" sz="2000" dirty="0"/>
              <a:t> by </a:t>
            </a:r>
            <a:r>
              <a:rPr lang="it-IT" altLang="it-IT" sz="2000" dirty="0" err="1"/>
              <a:t>applying</a:t>
            </a:r>
            <a:r>
              <a:rPr lang="it-IT" altLang="it-IT" sz="2000" dirty="0"/>
              <a:t> </a:t>
            </a:r>
            <a:r>
              <a:rPr lang="it-IT" altLang="it-IT" sz="2000" dirty="0" err="1"/>
              <a:t>these</a:t>
            </a:r>
            <a:r>
              <a:rPr lang="it-IT" altLang="it-IT" sz="2000" dirty="0"/>
              <a:t> </a:t>
            </a:r>
            <a:r>
              <a:rPr lang="it-IT" altLang="it-IT" sz="2000" dirty="0" err="1" smtClean="0"/>
              <a:t>methods</a:t>
            </a:r>
            <a:r>
              <a:rPr lang="it-IT" altLang="it-IT" sz="2000" dirty="0" smtClean="0"/>
              <a:t>;</a:t>
            </a:r>
          </a:p>
          <a:p>
            <a:pPr marL="285750" indent="-285750">
              <a:buFont typeface="Arial" panose="020B0604020202020204" pitchFamily="34" charset="0"/>
              <a:buChar char="•"/>
            </a:pPr>
            <a:r>
              <a:rPr lang="it-IT" altLang="it-IT" sz="2000" dirty="0" err="1" smtClean="0"/>
              <a:t>evaluate</a:t>
            </a:r>
            <a:r>
              <a:rPr lang="it-IT" altLang="it-IT" sz="2000" dirty="0" smtClean="0"/>
              <a:t> </a:t>
            </a:r>
            <a:r>
              <a:rPr lang="it-IT" altLang="it-IT" sz="2000" dirty="0"/>
              <a:t>the performance of </a:t>
            </a:r>
            <a:r>
              <a:rPr lang="it-IT" altLang="it-IT" sz="2000" dirty="0" err="1"/>
              <a:t>automatic</a:t>
            </a:r>
            <a:r>
              <a:rPr lang="it-IT" altLang="it-IT" sz="2000" dirty="0"/>
              <a:t> </a:t>
            </a:r>
            <a:r>
              <a:rPr lang="it-IT" altLang="it-IT" sz="2000" dirty="0" err="1"/>
              <a:t>coding</a:t>
            </a:r>
            <a:r>
              <a:rPr lang="it-IT" altLang="it-IT" sz="2000" dirty="0"/>
              <a:t> and the </a:t>
            </a:r>
            <a:r>
              <a:rPr lang="it-IT" altLang="it-IT" sz="2000" dirty="0" err="1"/>
              <a:t>quality</a:t>
            </a:r>
            <a:r>
              <a:rPr lang="it-IT" altLang="it-IT" sz="2000" dirty="0"/>
              <a:t> of the data by </a:t>
            </a:r>
            <a:r>
              <a:rPr lang="it-IT" altLang="it-IT" sz="2000" dirty="0" err="1"/>
              <a:t>applying</a:t>
            </a:r>
            <a:r>
              <a:rPr lang="it-IT" altLang="it-IT" sz="2000" dirty="0"/>
              <a:t> </a:t>
            </a:r>
            <a:r>
              <a:rPr lang="it-IT" altLang="it-IT" sz="2000" dirty="0" err="1"/>
              <a:t>this</a:t>
            </a:r>
            <a:r>
              <a:rPr lang="it-IT" altLang="it-IT" sz="2000" dirty="0"/>
              <a:t> </a:t>
            </a:r>
            <a:r>
              <a:rPr lang="it-IT" altLang="it-IT" sz="2000" dirty="0" err="1"/>
              <a:t>algorithm</a:t>
            </a:r>
            <a:r>
              <a:rPr lang="it-IT" altLang="it-IT" sz="2000" dirty="0"/>
              <a:t>.</a:t>
            </a:r>
          </a:p>
          <a:p>
            <a:endParaRPr lang="it-IT" sz="2000" dirty="0" smtClean="0"/>
          </a:p>
          <a:p>
            <a:r>
              <a:rPr lang="en-US" sz="2000" b="1" dirty="0" smtClean="0">
                <a:solidFill>
                  <a:srgbClr val="FF0000"/>
                </a:solidFill>
              </a:rPr>
              <a:t>The </a:t>
            </a:r>
            <a:r>
              <a:rPr lang="en-US" sz="2000" b="1" dirty="0">
                <a:solidFill>
                  <a:srgbClr val="FF0000"/>
                </a:solidFill>
              </a:rPr>
              <a:t>main expected results are:</a:t>
            </a:r>
            <a:endParaRPr lang="it-IT" sz="2000" b="1" dirty="0">
              <a:solidFill>
                <a:srgbClr val="FF0000"/>
              </a:solidFill>
            </a:endParaRPr>
          </a:p>
          <a:p>
            <a:endParaRPr lang="it-IT" sz="2000" b="1" dirty="0" smtClean="0">
              <a:solidFill>
                <a:srgbClr val="FF0000"/>
              </a:solidFill>
            </a:endParaRPr>
          </a:p>
          <a:p>
            <a:pPr marL="285750" lvl="0" indent="-285750" defTabSz="914400">
              <a:buFont typeface="Arial" panose="020B0604020202020204" pitchFamily="34" charset="0"/>
              <a:buChar char="•"/>
            </a:pPr>
            <a:r>
              <a:rPr lang="it-IT" altLang="it-IT" sz="2000" dirty="0" smtClean="0">
                <a:latin typeface="Arial" panose="020B0604020202020204" pitchFamily="34" charset="0"/>
              </a:rPr>
              <a:t>a </a:t>
            </a:r>
            <a:r>
              <a:rPr lang="it-IT" altLang="it-IT" sz="2000" dirty="0" err="1">
                <a:latin typeface="Arial" panose="020B0604020202020204" pitchFamily="34" charset="0"/>
              </a:rPr>
              <a:t>reduction</a:t>
            </a:r>
            <a:r>
              <a:rPr lang="it-IT" altLang="it-IT" sz="2000" dirty="0">
                <a:latin typeface="Arial" panose="020B0604020202020204" pitchFamily="34" charset="0"/>
              </a:rPr>
              <a:t> in </a:t>
            </a:r>
            <a:r>
              <a:rPr lang="it-IT" altLang="it-IT" sz="2000" dirty="0" err="1">
                <a:latin typeface="Arial" panose="020B0604020202020204" pitchFamily="34" charset="0"/>
              </a:rPr>
              <a:t>coding</a:t>
            </a:r>
            <a:r>
              <a:rPr lang="it-IT" altLang="it-IT" sz="2000" dirty="0">
                <a:latin typeface="Arial" panose="020B0604020202020204" pitchFamily="34" charset="0"/>
              </a:rPr>
              <a:t> </a:t>
            </a:r>
            <a:r>
              <a:rPr lang="it-IT" altLang="it-IT" sz="2000" dirty="0" err="1">
                <a:latin typeface="Arial" panose="020B0604020202020204" pitchFamily="34" charset="0"/>
              </a:rPr>
              <a:t>variability</a:t>
            </a:r>
            <a:r>
              <a:rPr lang="it-IT" altLang="it-IT" sz="2000" dirty="0">
                <a:latin typeface="Arial" panose="020B0604020202020204" pitchFamily="34" charset="0"/>
              </a:rPr>
              <a:t> </a:t>
            </a:r>
            <a:r>
              <a:rPr lang="it-IT" altLang="it-IT" sz="2000" dirty="0" err="1">
                <a:latin typeface="Arial" panose="020B0604020202020204" pitchFamily="34" charset="0"/>
              </a:rPr>
              <a:t>among</a:t>
            </a:r>
            <a:r>
              <a:rPr lang="it-IT" altLang="it-IT" sz="2000" dirty="0">
                <a:latin typeface="Arial" panose="020B0604020202020204" pitchFamily="34" charset="0"/>
              </a:rPr>
              <a:t> </a:t>
            </a:r>
            <a:r>
              <a:rPr lang="it-IT" altLang="it-IT" sz="2000" dirty="0" err="1">
                <a:latin typeface="Arial" panose="020B0604020202020204" pitchFamily="34" charset="0"/>
              </a:rPr>
              <a:t>coders</a:t>
            </a:r>
            <a:r>
              <a:rPr lang="it-IT" altLang="it-IT" sz="2000" dirty="0">
                <a:latin typeface="Arial" panose="020B0604020202020204" pitchFamily="34" charset="0"/>
              </a:rPr>
              <a:t> and in </a:t>
            </a:r>
            <a:r>
              <a:rPr lang="it-IT" altLang="it-IT" sz="2000" dirty="0" err="1">
                <a:latin typeface="Arial" panose="020B0604020202020204" pitchFamily="34" charset="0"/>
              </a:rPr>
              <a:t>errors</a:t>
            </a:r>
            <a:r>
              <a:rPr lang="it-IT" altLang="it-IT" sz="2000" dirty="0">
                <a:latin typeface="Arial" panose="020B0604020202020204" pitchFamily="34" charset="0"/>
              </a:rPr>
              <a:t>, </a:t>
            </a:r>
            <a:r>
              <a:rPr lang="it-IT" altLang="it-IT" sz="2000" dirty="0" err="1">
                <a:latin typeface="Arial" panose="020B0604020202020204" pitchFamily="34" charset="0"/>
              </a:rPr>
              <a:t>resulting</a:t>
            </a:r>
            <a:r>
              <a:rPr lang="it-IT" altLang="it-IT" sz="2000" dirty="0">
                <a:latin typeface="Arial" panose="020B0604020202020204" pitchFamily="34" charset="0"/>
              </a:rPr>
              <a:t> in </a:t>
            </a:r>
            <a:r>
              <a:rPr lang="it-IT" altLang="it-IT" sz="2000" dirty="0" err="1">
                <a:latin typeface="Arial" panose="020B0604020202020204" pitchFamily="34" charset="0"/>
              </a:rPr>
              <a:t>improved</a:t>
            </a:r>
            <a:r>
              <a:rPr lang="it-IT" altLang="it-IT" sz="2000" dirty="0">
                <a:latin typeface="Arial" panose="020B0604020202020204" pitchFamily="34" charset="0"/>
              </a:rPr>
              <a:t> </a:t>
            </a:r>
            <a:r>
              <a:rPr lang="it-IT" altLang="it-IT" sz="2000" dirty="0" err="1">
                <a:latin typeface="Arial" panose="020B0604020202020204" pitchFamily="34" charset="0"/>
              </a:rPr>
              <a:t>quality</a:t>
            </a:r>
            <a:r>
              <a:rPr lang="it-IT" altLang="it-IT" sz="2000" dirty="0">
                <a:latin typeface="Arial" panose="020B0604020202020204" pitchFamily="34" charset="0"/>
              </a:rPr>
              <a:t>;</a:t>
            </a:r>
          </a:p>
          <a:p>
            <a:pPr marL="285750" lvl="0" indent="-285750" defTabSz="914400">
              <a:buFont typeface="Arial" panose="020B0604020202020204" pitchFamily="34" charset="0"/>
              <a:buChar char="•"/>
            </a:pPr>
            <a:r>
              <a:rPr lang="it-IT" altLang="it-IT" sz="2000" dirty="0">
                <a:latin typeface="Arial" panose="020B0604020202020204" pitchFamily="34" charset="0"/>
              </a:rPr>
              <a:t>in </a:t>
            </a:r>
            <a:r>
              <a:rPr lang="it-IT" altLang="it-IT" sz="2000" dirty="0" err="1">
                <a:latin typeface="Arial" panose="020B0604020202020204" pitchFamily="34" charset="0"/>
              </a:rPr>
              <a:t>view</a:t>
            </a:r>
            <a:r>
              <a:rPr lang="it-IT" altLang="it-IT" sz="2000" dirty="0">
                <a:latin typeface="Arial" panose="020B0604020202020204" pitchFamily="34" charset="0"/>
              </a:rPr>
              <a:t> of the </a:t>
            </a:r>
            <a:r>
              <a:rPr lang="it-IT" altLang="it-IT" sz="2000" dirty="0" err="1">
                <a:latin typeface="Arial" panose="020B0604020202020204" pitchFamily="34" charset="0"/>
              </a:rPr>
              <a:t>imminent</a:t>
            </a:r>
            <a:r>
              <a:rPr lang="it-IT" altLang="it-IT" sz="2000" dirty="0">
                <a:latin typeface="Arial" panose="020B0604020202020204" pitchFamily="34" charset="0"/>
              </a:rPr>
              <a:t> </a:t>
            </a:r>
            <a:r>
              <a:rPr lang="it-IT" altLang="it-IT" sz="2000" dirty="0" err="1">
                <a:latin typeface="Arial" panose="020B0604020202020204" pitchFamily="34" charset="0"/>
              </a:rPr>
              <a:t>replacement</a:t>
            </a:r>
            <a:r>
              <a:rPr lang="it-IT" altLang="it-IT" sz="2000" dirty="0">
                <a:latin typeface="Arial" panose="020B0604020202020204" pitchFamily="34" charset="0"/>
              </a:rPr>
              <a:t> of the </a:t>
            </a:r>
            <a:r>
              <a:rPr lang="it-IT" altLang="it-IT" sz="2000" dirty="0" err="1">
                <a:latin typeface="Arial" panose="020B0604020202020204" pitchFamily="34" charset="0"/>
              </a:rPr>
              <a:t>paper</a:t>
            </a:r>
            <a:r>
              <a:rPr lang="it-IT" altLang="it-IT" sz="2000" dirty="0">
                <a:latin typeface="Arial" panose="020B0604020202020204" pitchFamily="34" charset="0"/>
              </a:rPr>
              <a:t> </a:t>
            </a:r>
            <a:r>
              <a:rPr lang="it-IT" altLang="it-IT" sz="2000" dirty="0" err="1">
                <a:latin typeface="Arial" panose="020B0604020202020204" pitchFamily="34" charset="0"/>
              </a:rPr>
              <a:t>form</a:t>
            </a:r>
            <a:r>
              <a:rPr lang="it-IT" altLang="it-IT" sz="2000" dirty="0">
                <a:latin typeface="Arial" panose="020B0604020202020204" pitchFamily="34" charset="0"/>
              </a:rPr>
              <a:t> with an </a:t>
            </a:r>
            <a:r>
              <a:rPr lang="it-IT" altLang="it-IT" sz="2000" dirty="0" err="1">
                <a:latin typeface="Arial" panose="020B0604020202020204" pitchFamily="34" charset="0"/>
              </a:rPr>
              <a:t>electronic</a:t>
            </a:r>
            <a:r>
              <a:rPr lang="it-IT" altLang="it-IT" sz="2000" dirty="0">
                <a:latin typeface="Arial" panose="020B0604020202020204" pitchFamily="34" charset="0"/>
              </a:rPr>
              <a:t> model, AI </a:t>
            </a:r>
            <a:r>
              <a:rPr lang="it-IT" altLang="it-IT" sz="2000" dirty="0" err="1">
                <a:latin typeface="Arial" panose="020B0604020202020204" pitchFamily="34" charset="0"/>
              </a:rPr>
              <a:t>methods</a:t>
            </a:r>
            <a:r>
              <a:rPr lang="it-IT" altLang="it-IT" sz="2000" dirty="0">
                <a:latin typeface="Arial" panose="020B0604020202020204" pitchFamily="34" charset="0"/>
              </a:rPr>
              <a:t> </a:t>
            </a:r>
            <a:r>
              <a:rPr lang="it-IT" altLang="it-IT" sz="2000" dirty="0" err="1">
                <a:latin typeface="Arial" panose="020B0604020202020204" pitchFamily="34" charset="0"/>
              </a:rPr>
              <a:t>will</a:t>
            </a:r>
            <a:r>
              <a:rPr lang="it-IT" altLang="it-IT" sz="2000" dirty="0">
                <a:latin typeface="Arial" panose="020B0604020202020204" pitchFamily="34" charset="0"/>
              </a:rPr>
              <a:t> be </a:t>
            </a:r>
            <a:r>
              <a:rPr lang="it-IT" altLang="it-IT" sz="2000" dirty="0" err="1">
                <a:latin typeface="Arial" panose="020B0604020202020204" pitchFamily="34" charset="0"/>
              </a:rPr>
              <a:t>useful</a:t>
            </a:r>
            <a:r>
              <a:rPr lang="it-IT" altLang="it-IT" sz="2000" dirty="0">
                <a:latin typeface="Arial" panose="020B0604020202020204" pitchFamily="34" charset="0"/>
              </a:rPr>
              <a:t> to </a:t>
            </a:r>
            <a:r>
              <a:rPr lang="it-IT" altLang="it-IT" sz="2000" dirty="0" err="1">
                <a:latin typeface="Arial" panose="020B0604020202020204" pitchFamily="34" charset="0"/>
              </a:rPr>
              <a:t>maintain</a:t>
            </a:r>
            <a:r>
              <a:rPr lang="it-IT" altLang="it-IT" sz="2000" dirty="0">
                <a:latin typeface="Arial" panose="020B0604020202020204" pitchFamily="34" charset="0"/>
              </a:rPr>
              <a:t> high performance in </a:t>
            </a:r>
            <a:r>
              <a:rPr lang="it-IT" altLang="it-IT" sz="2000" dirty="0" err="1">
                <a:latin typeface="Arial" panose="020B0604020202020204" pitchFamily="34" charset="0"/>
              </a:rPr>
              <a:t>recognizing</a:t>
            </a:r>
            <a:r>
              <a:rPr lang="it-IT" altLang="it-IT" sz="2000" dirty="0">
                <a:latin typeface="Arial" panose="020B0604020202020204" pitchFamily="34" charset="0"/>
              </a:rPr>
              <a:t> </a:t>
            </a:r>
            <a:r>
              <a:rPr lang="it-IT" altLang="it-IT" sz="2000" dirty="0" err="1">
                <a:latin typeface="Arial" panose="020B0604020202020204" pitchFamily="34" charset="0"/>
              </a:rPr>
              <a:t>medical</a:t>
            </a:r>
            <a:r>
              <a:rPr lang="it-IT" altLang="it-IT" sz="2000" dirty="0">
                <a:latin typeface="Arial" panose="020B0604020202020204" pitchFamily="34" charset="0"/>
              </a:rPr>
              <a:t> text, </a:t>
            </a:r>
            <a:r>
              <a:rPr lang="it-IT" altLang="it-IT" sz="2000" dirty="0" err="1">
                <a:latin typeface="Arial" panose="020B0604020202020204" pitchFamily="34" charset="0"/>
              </a:rPr>
              <a:t>even</a:t>
            </a:r>
            <a:r>
              <a:rPr lang="it-IT" altLang="it-IT" sz="2000" dirty="0">
                <a:latin typeface="Arial" panose="020B0604020202020204" pitchFamily="34" charset="0"/>
              </a:rPr>
              <a:t> in the </a:t>
            </a:r>
            <a:r>
              <a:rPr lang="it-IT" altLang="it-IT" sz="2000" dirty="0" err="1">
                <a:latin typeface="Arial" panose="020B0604020202020204" pitchFamily="34" charset="0"/>
              </a:rPr>
              <a:t>absence</a:t>
            </a:r>
            <a:r>
              <a:rPr lang="it-IT" altLang="it-IT" sz="2000" dirty="0">
                <a:latin typeface="Arial" panose="020B0604020202020204" pitchFamily="34" charset="0"/>
              </a:rPr>
              <a:t> of the </a:t>
            </a:r>
            <a:r>
              <a:rPr lang="it-IT" altLang="it-IT" sz="2000" dirty="0" err="1">
                <a:latin typeface="Arial" panose="020B0604020202020204" pitchFamily="34" charset="0"/>
              </a:rPr>
              <a:t>preprocessing</a:t>
            </a:r>
            <a:r>
              <a:rPr lang="it-IT" altLang="it-IT" sz="2000" dirty="0">
                <a:latin typeface="Arial" panose="020B0604020202020204" pitchFamily="34" charset="0"/>
              </a:rPr>
              <a:t> </a:t>
            </a:r>
            <a:r>
              <a:rPr lang="it-IT" altLang="it-IT" sz="2000" dirty="0" err="1">
                <a:latin typeface="Arial" panose="020B0604020202020204" pitchFamily="34" charset="0"/>
              </a:rPr>
              <a:t>currently</a:t>
            </a:r>
            <a:r>
              <a:rPr lang="it-IT" altLang="it-IT" sz="2000" dirty="0">
                <a:latin typeface="Arial" panose="020B0604020202020204" pitchFamily="34" charset="0"/>
              </a:rPr>
              <a:t> </a:t>
            </a:r>
            <a:r>
              <a:rPr lang="it-IT" altLang="it-IT" sz="2000" dirty="0" err="1">
                <a:latin typeface="Arial" panose="020B0604020202020204" pitchFamily="34" charset="0"/>
              </a:rPr>
              <a:t>applied</a:t>
            </a:r>
            <a:r>
              <a:rPr lang="it-IT" altLang="it-IT" sz="2000" dirty="0">
                <a:latin typeface="Arial" panose="020B0604020202020204" pitchFamily="34" charset="0"/>
              </a:rPr>
              <a:t> </a:t>
            </a:r>
            <a:r>
              <a:rPr lang="it-IT" altLang="it-IT" sz="2000" dirty="0" err="1">
                <a:latin typeface="Arial" panose="020B0604020202020204" pitchFamily="34" charset="0"/>
              </a:rPr>
              <a:t>during</a:t>
            </a:r>
            <a:r>
              <a:rPr lang="it-IT" altLang="it-IT" sz="2000" dirty="0">
                <a:latin typeface="Arial" panose="020B0604020202020204" pitchFamily="34" charset="0"/>
              </a:rPr>
              <a:t> the </a:t>
            </a:r>
            <a:r>
              <a:rPr lang="it-IT" altLang="it-IT" sz="2000" dirty="0" err="1">
                <a:latin typeface="Arial" panose="020B0604020202020204" pitchFamily="34" charset="0"/>
              </a:rPr>
              <a:t>registration</a:t>
            </a:r>
            <a:r>
              <a:rPr lang="it-IT" altLang="it-IT" sz="2000" dirty="0">
                <a:latin typeface="Arial" panose="020B0604020202020204" pitchFamily="34" charset="0"/>
              </a:rPr>
              <a:t> of </a:t>
            </a:r>
            <a:r>
              <a:rPr lang="it-IT" altLang="it-IT" sz="2000" dirty="0" err="1">
                <a:latin typeface="Arial" panose="020B0604020202020204" pitchFamily="34" charset="0"/>
              </a:rPr>
              <a:t>paper</a:t>
            </a:r>
            <a:r>
              <a:rPr lang="it-IT" altLang="it-IT" sz="2000" dirty="0">
                <a:latin typeface="Arial" panose="020B0604020202020204" pitchFamily="34" charset="0"/>
              </a:rPr>
              <a:t> </a:t>
            </a:r>
            <a:r>
              <a:rPr lang="it-IT" altLang="it-IT" sz="2000" dirty="0" err="1">
                <a:latin typeface="Arial" panose="020B0604020202020204" pitchFamily="34" charset="0"/>
              </a:rPr>
              <a:t>forms</a:t>
            </a:r>
            <a:r>
              <a:rPr lang="it-IT" altLang="it-IT" sz="2000" dirty="0">
                <a:latin typeface="Arial" panose="020B0604020202020204" pitchFamily="34" charset="0"/>
              </a:rPr>
              <a:t>.</a:t>
            </a:r>
          </a:p>
          <a:p>
            <a:pPr marL="285750" lvl="0" indent="-285750" defTabSz="914400">
              <a:buFont typeface="Arial" panose="020B0604020202020204" pitchFamily="34" charset="0"/>
              <a:buChar char="•"/>
            </a:pPr>
            <a:r>
              <a:rPr lang="it-IT" altLang="it-IT" sz="2000" dirty="0">
                <a:latin typeface="Arial" panose="020B0604020202020204" pitchFamily="34" charset="0"/>
              </a:rPr>
              <a:t>an </a:t>
            </a:r>
            <a:r>
              <a:rPr lang="it-IT" altLang="it-IT" sz="2000" dirty="0" err="1">
                <a:latin typeface="Arial" panose="020B0604020202020204" pitchFamily="34" charset="0"/>
              </a:rPr>
              <a:t>increase</a:t>
            </a:r>
            <a:r>
              <a:rPr lang="it-IT" altLang="it-IT" sz="2000" dirty="0">
                <a:latin typeface="Arial" panose="020B0604020202020204" pitchFamily="34" charset="0"/>
              </a:rPr>
              <a:t> in the </a:t>
            </a:r>
            <a:r>
              <a:rPr lang="it-IT" altLang="it-IT" sz="2000" dirty="0" err="1">
                <a:latin typeface="Arial" panose="020B0604020202020204" pitchFamily="34" charset="0"/>
              </a:rPr>
              <a:t>number</a:t>
            </a:r>
            <a:r>
              <a:rPr lang="it-IT" altLang="it-IT" sz="2000" dirty="0">
                <a:latin typeface="Arial" panose="020B0604020202020204" pitchFamily="34" charset="0"/>
              </a:rPr>
              <a:t> of </a:t>
            </a:r>
            <a:r>
              <a:rPr lang="it-IT" altLang="it-IT" sz="2000" dirty="0" err="1">
                <a:latin typeface="Arial" panose="020B0604020202020204" pitchFamily="34" charset="0"/>
              </a:rPr>
              <a:t>death</a:t>
            </a:r>
            <a:r>
              <a:rPr lang="it-IT" altLang="it-IT" sz="2000" dirty="0">
                <a:latin typeface="Arial" panose="020B0604020202020204" pitchFamily="34" charset="0"/>
              </a:rPr>
              <a:t> </a:t>
            </a:r>
            <a:r>
              <a:rPr lang="it-IT" altLang="it-IT" sz="2000" dirty="0" err="1">
                <a:latin typeface="Arial" panose="020B0604020202020204" pitchFamily="34" charset="0"/>
              </a:rPr>
              <a:t>certificates</a:t>
            </a:r>
            <a:r>
              <a:rPr lang="it-IT" altLang="it-IT" sz="2000" dirty="0">
                <a:latin typeface="Arial" panose="020B0604020202020204" pitchFamily="34" charset="0"/>
              </a:rPr>
              <a:t> </a:t>
            </a:r>
            <a:r>
              <a:rPr lang="it-IT" altLang="it-IT" sz="2000" dirty="0" err="1">
                <a:latin typeface="Arial" panose="020B0604020202020204" pitchFamily="34" charset="0"/>
              </a:rPr>
              <a:t>coded</a:t>
            </a:r>
            <a:r>
              <a:rPr lang="it-IT" altLang="it-IT" sz="2000" dirty="0">
                <a:latin typeface="Arial" panose="020B0604020202020204" pitchFamily="34" charset="0"/>
              </a:rPr>
              <a:t> </a:t>
            </a:r>
            <a:r>
              <a:rPr lang="it-IT" altLang="it-IT" sz="2000" dirty="0" err="1">
                <a:latin typeface="Arial" panose="020B0604020202020204" pitchFamily="34" charset="0"/>
              </a:rPr>
              <a:t>completely</a:t>
            </a:r>
            <a:r>
              <a:rPr lang="it-IT" altLang="it-IT" sz="2000" dirty="0">
                <a:latin typeface="Arial" panose="020B0604020202020204" pitchFamily="34" charset="0"/>
              </a:rPr>
              <a:t> </a:t>
            </a:r>
            <a:r>
              <a:rPr lang="it-IT" altLang="it-IT" sz="2000" dirty="0" err="1">
                <a:latin typeface="Arial" panose="020B0604020202020204" pitchFamily="34" charset="0"/>
              </a:rPr>
              <a:t>automatically</a:t>
            </a:r>
            <a:r>
              <a:rPr lang="it-IT" altLang="it-IT" sz="2000" dirty="0">
                <a:latin typeface="Arial" panose="020B0604020202020204" pitchFamily="34" charset="0"/>
              </a:rPr>
              <a:t>, </a:t>
            </a:r>
            <a:r>
              <a:rPr lang="it-IT" altLang="it-IT" sz="2000" dirty="0" err="1">
                <a:latin typeface="Arial" panose="020B0604020202020204" pitchFamily="34" charset="0"/>
              </a:rPr>
              <a:t>without</a:t>
            </a:r>
            <a:r>
              <a:rPr lang="it-IT" altLang="it-IT" sz="2000" dirty="0">
                <a:latin typeface="Arial" panose="020B0604020202020204" pitchFamily="34" charset="0"/>
              </a:rPr>
              <a:t> human </a:t>
            </a:r>
            <a:r>
              <a:rPr lang="it-IT" altLang="it-IT" sz="2000" dirty="0" err="1">
                <a:latin typeface="Arial" panose="020B0604020202020204" pitchFamily="34" charset="0"/>
              </a:rPr>
              <a:t>intervention</a:t>
            </a:r>
            <a:r>
              <a:rPr lang="it-IT" altLang="it-IT" sz="2000" dirty="0">
                <a:latin typeface="Arial" panose="020B0604020202020204" pitchFamily="34" charset="0"/>
              </a:rPr>
              <a:t>;</a:t>
            </a:r>
          </a:p>
          <a:p>
            <a:pPr marL="285750" indent="-285750">
              <a:buFont typeface="Arial" panose="020B0604020202020204" pitchFamily="34" charset="0"/>
              <a:buChar char="•"/>
            </a:pPr>
            <a:endParaRPr lang="it-IT" dirty="0" smtClean="0"/>
          </a:p>
          <a:p>
            <a:pPr marL="285750" indent="-285750">
              <a:buFont typeface="Arial" panose="020B0604020202020204" pitchFamily="34" charset="0"/>
              <a:buChar char="•"/>
            </a:pPr>
            <a:endParaRPr lang="it-IT" dirty="0" smtClean="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endParaRPr lang="it-IT" dirty="0" smtClean="0"/>
          </a:p>
          <a:p>
            <a:endParaRPr lang="it-IT" dirty="0" smtClean="0"/>
          </a:p>
        </p:txBody>
      </p:sp>
    </p:spTree>
    <p:extLst>
      <p:ext uri="{BB962C8B-B14F-4D97-AF65-F5344CB8AC3E}">
        <p14:creationId xmlns:p14="http://schemas.microsoft.com/office/powerpoint/2010/main" val="23366956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ADD6-B4C0-8601-6F69-FA9331543658}"/>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p:txBody>
          <a:bodyPr/>
          <a:lstStyle/>
          <a:p>
            <a:pPr>
              <a:defRPr/>
            </a:pPr>
            <a:fld id="{48B4153A-D4C5-4CEF-8992-0D8815C829E3}" type="slidenum">
              <a:rPr lang="en-US" smtClean="0"/>
              <a:pPr>
                <a:defRPr/>
              </a:pPr>
              <a:t>22</a:t>
            </a:fld>
            <a:endParaRPr lang="en-US" dirty="0"/>
          </a:p>
        </p:txBody>
      </p:sp>
      <p:sp>
        <p:nvSpPr>
          <p:cNvPr id="2" name="Rettangolo 1"/>
          <p:cNvSpPr/>
          <p:nvPr/>
        </p:nvSpPr>
        <p:spPr>
          <a:xfrm>
            <a:off x="976131" y="1303358"/>
            <a:ext cx="10644851" cy="4893647"/>
          </a:xfrm>
          <a:prstGeom prst="rect">
            <a:avLst/>
          </a:prstGeom>
        </p:spPr>
        <p:txBody>
          <a:bodyPr wrap="square">
            <a:spAutoFit/>
          </a:bodyPr>
          <a:lstStyle/>
          <a:p>
            <a:r>
              <a:rPr lang="en-US" sz="2400" dirty="0"/>
              <a:t>The information on the causes is recorded by physicians on a paper death certificate, digitized, and coded according to the </a:t>
            </a:r>
            <a:r>
              <a:rPr lang="en-US" sz="2400" b="1" dirty="0"/>
              <a:t>tenth revision of the International Classification of Diseases (ICD-10)</a:t>
            </a:r>
            <a:r>
              <a:rPr lang="en-US" sz="2400" dirty="0"/>
              <a:t> of the </a:t>
            </a:r>
            <a:r>
              <a:rPr lang="en-US" sz="2400" b="1" dirty="0"/>
              <a:t>World Health Organization (WHO</a:t>
            </a:r>
            <a:r>
              <a:rPr lang="en-US" sz="2400" b="1" dirty="0" smtClean="0"/>
              <a:t>)</a:t>
            </a:r>
            <a:r>
              <a:rPr lang="en-US" sz="2400" dirty="0" smtClean="0"/>
              <a:t>.</a:t>
            </a:r>
          </a:p>
          <a:p>
            <a:endParaRPr lang="en-US" sz="2400" dirty="0"/>
          </a:p>
          <a:p>
            <a:r>
              <a:rPr lang="en-US" sz="2400" dirty="0"/>
              <a:t>The application of the ICD is a complex process that involves:</a:t>
            </a:r>
          </a:p>
          <a:p>
            <a:endParaRPr lang="en-US" sz="2400" dirty="0" smtClean="0"/>
          </a:p>
          <a:p>
            <a:pPr marL="342900" indent="-342900">
              <a:buFont typeface="Arial" panose="020B0604020202020204" pitchFamily="34" charset="0"/>
              <a:buChar char="•"/>
            </a:pPr>
            <a:r>
              <a:rPr lang="en-US" sz="2400" dirty="0" smtClean="0"/>
              <a:t>first</a:t>
            </a:r>
            <a:r>
              <a:rPr lang="en-US" sz="2400" dirty="0"/>
              <a:t>, assigning a code to all the causes certified by physicians on the forms (multiple causes</a:t>
            </a:r>
            <a:r>
              <a:rPr lang="en-US" sz="2400" dirty="0" smtClean="0"/>
              <a:t>).</a:t>
            </a:r>
          </a:p>
          <a:p>
            <a:pPr marL="342900" indent="-342900">
              <a:buFont typeface="Arial" panose="020B0604020202020204" pitchFamily="34" charset="0"/>
              <a:buChar char="•"/>
            </a:pPr>
            <a:r>
              <a:rPr lang="en-US" sz="2400" dirty="0" smtClean="0"/>
              <a:t>then</a:t>
            </a:r>
            <a:r>
              <a:rPr lang="en-US" sz="2400" dirty="0"/>
              <a:t>, selecting only one code for each death: the </a:t>
            </a:r>
            <a:r>
              <a:rPr lang="en-US" sz="2400" b="1" dirty="0"/>
              <a:t>underlying cause</a:t>
            </a:r>
            <a:r>
              <a:rPr lang="en-US" sz="2400" dirty="0"/>
              <a:t>. </a:t>
            </a:r>
            <a:endParaRPr lang="en-US" sz="2400" dirty="0" smtClean="0"/>
          </a:p>
          <a:p>
            <a:endParaRPr lang="en-US" sz="2400" dirty="0" smtClean="0"/>
          </a:p>
          <a:p>
            <a:r>
              <a:rPr lang="en-US" sz="2400" dirty="0" smtClean="0"/>
              <a:t>Both </a:t>
            </a:r>
            <a:r>
              <a:rPr lang="en-US" sz="2400" dirty="0"/>
              <a:t>phases are carried out according to the rules described in the ICD, and both the multiple causes and the underlying cause are used for mortality statistics.</a:t>
            </a:r>
          </a:p>
        </p:txBody>
      </p:sp>
      <p:sp>
        <p:nvSpPr>
          <p:cNvPr id="6" name="Titolo 2">
            <a:extLst>
              <a:ext uri="{FF2B5EF4-FFF2-40B4-BE49-F238E27FC236}">
                <a16:creationId xmlns:a16="http://schemas.microsoft.com/office/drawing/2014/main" id="{81112789-6A2E-6B6A-5DB5-8FF9265D9782}"/>
              </a:ext>
            </a:extLst>
          </p:cNvPr>
          <p:cNvSpPr>
            <a:spLocks noGrp="1"/>
          </p:cNvSpPr>
          <p:nvPr>
            <p:ph type="title"/>
          </p:nvPr>
        </p:nvSpPr>
        <p:spPr>
          <a:xfrm>
            <a:off x="468895" y="387728"/>
            <a:ext cx="11269308" cy="384721"/>
          </a:xfrm>
        </p:spPr>
        <p:txBody>
          <a:bodyPr/>
          <a:lstStyle/>
          <a:p>
            <a:r>
              <a:rPr lang="it-IT" dirty="0"/>
              <a:t>Use Case </a:t>
            </a:r>
            <a:r>
              <a:rPr lang="it-IT" dirty="0"/>
              <a:t>4</a:t>
            </a:r>
            <a:r>
              <a:rPr lang="it-IT" dirty="0" smtClean="0"/>
              <a:t>: </a:t>
            </a:r>
            <a:r>
              <a:rPr lang="it-IT" dirty="0"/>
              <a:t>AI for </a:t>
            </a:r>
            <a:r>
              <a:rPr lang="it-IT" dirty="0" smtClean="0"/>
              <a:t>the </a:t>
            </a:r>
            <a:r>
              <a:rPr lang="it-IT" dirty="0" err="1" smtClean="0"/>
              <a:t>automatic</a:t>
            </a:r>
            <a:r>
              <a:rPr lang="it-IT" dirty="0" smtClean="0"/>
              <a:t> </a:t>
            </a:r>
            <a:r>
              <a:rPr lang="it-IT" dirty="0" err="1" smtClean="0"/>
              <a:t>classification</a:t>
            </a:r>
            <a:r>
              <a:rPr lang="it-IT" dirty="0" smtClean="0"/>
              <a:t> of </a:t>
            </a:r>
            <a:r>
              <a:rPr lang="it-IT" dirty="0" err="1" smtClean="0"/>
              <a:t>Causes</a:t>
            </a:r>
            <a:r>
              <a:rPr lang="it-IT" dirty="0" smtClean="0"/>
              <a:t> of Death</a:t>
            </a:r>
            <a:endParaRPr lang="it-IT" dirty="0"/>
          </a:p>
        </p:txBody>
      </p:sp>
    </p:spTree>
    <p:extLst>
      <p:ext uri="{BB962C8B-B14F-4D97-AF65-F5344CB8AC3E}">
        <p14:creationId xmlns:p14="http://schemas.microsoft.com/office/powerpoint/2010/main" val="41706878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ADD6-B4C0-8601-6F69-FA9331543658}"/>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p:txBody>
          <a:bodyPr/>
          <a:lstStyle/>
          <a:p>
            <a:pPr>
              <a:defRPr/>
            </a:pPr>
            <a:fld id="{48B4153A-D4C5-4CEF-8992-0D8815C829E3}" type="slidenum">
              <a:rPr lang="en-US" smtClean="0"/>
              <a:pPr>
                <a:defRPr/>
              </a:pPr>
              <a:t>23</a:t>
            </a:fld>
            <a:endParaRPr lang="en-US" dirty="0"/>
          </a:p>
        </p:txBody>
      </p:sp>
      <p:sp>
        <p:nvSpPr>
          <p:cNvPr id="6" name="Titolo 2">
            <a:extLst>
              <a:ext uri="{FF2B5EF4-FFF2-40B4-BE49-F238E27FC236}">
                <a16:creationId xmlns:a16="http://schemas.microsoft.com/office/drawing/2014/main" id="{81112789-6A2E-6B6A-5DB5-8FF9265D9782}"/>
              </a:ext>
            </a:extLst>
          </p:cNvPr>
          <p:cNvSpPr>
            <a:spLocks noGrp="1"/>
          </p:cNvSpPr>
          <p:nvPr>
            <p:ph type="title"/>
          </p:nvPr>
        </p:nvSpPr>
        <p:spPr>
          <a:xfrm>
            <a:off x="468895" y="387728"/>
            <a:ext cx="11269308" cy="384721"/>
          </a:xfrm>
        </p:spPr>
        <p:txBody>
          <a:bodyPr/>
          <a:lstStyle/>
          <a:p>
            <a:r>
              <a:rPr lang="it-IT" dirty="0"/>
              <a:t>Use Case </a:t>
            </a:r>
            <a:r>
              <a:rPr lang="it-IT" dirty="0"/>
              <a:t>4</a:t>
            </a:r>
            <a:r>
              <a:rPr lang="it-IT" dirty="0" smtClean="0"/>
              <a:t>: </a:t>
            </a:r>
            <a:r>
              <a:rPr lang="it-IT" dirty="0"/>
              <a:t>AI for </a:t>
            </a:r>
            <a:r>
              <a:rPr lang="it-IT" dirty="0" smtClean="0"/>
              <a:t>the </a:t>
            </a:r>
            <a:r>
              <a:rPr lang="it-IT" dirty="0" err="1" smtClean="0"/>
              <a:t>automatic</a:t>
            </a:r>
            <a:r>
              <a:rPr lang="it-IT" dirty="0" smtClean="0"/>
              <a:t> </a:t>
            </a:r>
            <a:r>
              <a:rPr lang="it-IT" dirty="0" err="1" smtClean="0"/>
              <a:t>classification</a:t>
            </a:r>
            <a:r>
              <a:rPr lang="it-IT" dirty="0" smtClean="0"/>
              <a:t> of </a:t>
            </a:r>
            <a:r>
              <a:rPr lang="it-IT" dirty="0" err="1" smtClean="0"/>
              <a:t>Causes</a:t>
            </a:r>
            <a:r>
              <a:rPr lang="it-IT" dirty="0" smtClean="0"/>
              <a:t> of Death</a:t>
            </a:r>
            <a:endParaRPr lang="it-IT" dirty="0"/>
          </a:p>
        </p:txBody>
      </p:sp>
      <p:sp>
        <p:nvSpPr>
          <p:cNvPr id="10" name="Rettangolo 9"/>
          <p:cNvSpPr/>
          <p:nvPr/>
        </p:nvSpPr>
        <p:spPr>
          <a:xfrm>
            <a:off x="825119" y="1276513"/>
            <a:ext cx="10913084" cy="2308324"/>
          </a:xfrm>
          <a:prstGeom prst="rect">
            <a:avLst/>
          </a:prstGeom>
        </p:spPr>
        <p:txBody>
          <a:bodyPr wrap="square">
            <a:spAutoFit/>
          </a:bodyPr>
          <a:lstStyle/>
          <a:p>
            <a:r>
              <a:rPr lang="en-US" sz="2400" b="1" dirty="0" smtClean="0"/>
              <a:t>Training </a:t>
            </a:r>
            <a:r>
              <a:rPr lang="en-US" sz="2400" b="1" dirty="0"/>
              <a:t>set 22_23:</a:t>
            </a:r>
            <a:r>
              <a:rPr lang="en-US" sz="2400" dirty="0"/>
              <a:t> about 4 million texts.</a:t>
            </a:r>
            <a:br>
              <a:rPr lang="en-US" sz="2400" dirty="0"/>
            </a:br>
            <a:r>
              <a:rPr lang="en-US" sz="2400" dirty="0"/>
              <a:t>53,876 classes after class cleaning and drops with cutoff.</a:t>
            </a:r>
            <a:br>
              <a:rPr lang="en-US" sz="2400" dirty="0"/>
            </a:br>
            <a:r>
              <a:rPr lang="en-US" sz="2400" dirty="0"/>
              <a:t>Too much data for training: we sample progressively (starting from 300,000 texts).</a:t>
            </a:r>
          </a:p>
          <a:p>
            <a:r>
              <a:rPr lang="en-US" sz="2400" b="1" dirty="0" err="1"/>
              <a:t>DS_Gold_standard</a:t>
            </a:r>
            <a:r>
              <a:rPr lang="en-US" sz="2400" b="1" dirty="0"/>
              <a:t> (external):</a:t>
            </a:r>
            <a:r>
              <a:rPr lang="en-US" sz="2400" dirty="0"/>
              <a:t> 951 texts assigned a code whose correctness has been verified.</a:t>
            </a:r>
          </a:p>
          <a:p>
            <a:r>
              <a:rPr lang="en-US" sz="2400" b="1" dirty="0"/>
              <a:t>TEST_08_09 (</a:t>
            </a:r>
            <a:r>
              <a:rPr lang="en-US" sz="2400" b="1" dirty="0" err="1"/>
              <a:t>test_set_blind</a:t>
            </a:r>
            <a:r>
              <a:rPr lang="en-US" sz="2400" b="1" dirty="0"/>
              <a:t>):</a:t>
            </a:r>
            <a:r>
              <a:rPr lang="en-US" sz="2400" dirty="0"/>
              <a:t> 11,909 texts to be labeled.</a:t>
            </a:r>
          </a:p>
        </p:txBody>
      </p:sp>
      <p:sp>
        <p:nvSpPr>
          <p:cNvPr id="11" name="Rettangolo 10"/>
          <p:cNvSpPr/>
          <p:nvPr/>
        </p:nvSpPr>
        <p:spPr>
          <a:xfrm>
            <a:off x="825119" y="3836869"/>
            <a:ext cx="10913084" cy="2308324"/>
          </a:xfrm>
          <a:prstGeom prst="rect">
            <a:avLst/>
          </a:prstGeom>
        </p:spPr>
        <p:txBody>
          <a:bodyPr wrap="square">
            <a:spAutoFit/>
          </a:bodyPr>
          <a:lstStyle/>
          <a:p>
            <a:r>
              <a:rPr lang="it-IT" sz="2400" b="1" dirty="0" err="1"/>
              <a:t>Valid</a:t>
            </a:r>
            <a:r>
              <a:rPr lang="it-IT" sz="2400" b="1" dirty="0"/>
              <a:t> ICD </a:t>
            </a:r>
            <a:r>
              <a:rPr lang="it-IT" sz="2400" b="1" dirty="0" err="1"/>
              <a:t>codes</a:t>
            </a:r>
            <a:r>
              <a:rPr lang="it-IT" sz="2400" dirty="0"/>
              <a:t/>
            </a:r>
            <a:br>
              <a:rPr lang="it-IT" sz="2400" dirty="0"/>
            </a:br>
            <a:r>
              <a:rPr lang="it-IT" sz="2400" b="1" dirty="0" err="1"/>
              <a:t>Flag</a:t>
            </a:r>
            <a:r>
              <a:rPr lang="it-IT" sz="2400" dirty="0"/>
              <a:t> (A, C, CON, P, </a:t>
            </a:r>
            <a:r>
              <a:rPr lang="it-IT" sz="2400" dirty="0" err="1"/>
              <a:t>etc</a:t>
            </a:r>
            <a:r>
              <a:rPr lang="it-IT" sz="2400" dirty="0"/>
              <a:t>). </a:t>
            </a:r>
            <a:r>
              <a:rPr lang="it-IT" sz="2400" dirty="0" err="1"/>
              <a:t>Example</a:t>
            </a:r>
            <a:r>
              <a:rPr lang="it-IT" sz="2400" dirty="0"/>
              <a:t>:</a:t>
            </a:r>
            <a:br>
              <a:rPr lang="it-IT" sz="2400" dirty="0"/>
            </a:br>
            <a:r>
              <a:rPr lang="it-IT" sz="2400" b="1" dirty="0" err="1"/>
              <a:t>Separators</a:t>
            </a:r>
            <a:r>
              <a:rPr lang="it-IT" sz="2400" dirty="0"/>
              <a:t> (‘;’, ‘/’, </a:t>
            </a:r>
            <a:r>
              <a:rPr lang="it-IT" sz="2400" dirty="0" err="1"/>
              <a:t>etc</a:t>
            </a:r>
            <a:r>
              <a:rPr lang="it-IT" sz="2400" dirty="0"/>
              <a:t>). </a:t>
            </a:r>
            <a:r>
              <a:rPr lang="it-IT" sz="2400" dirty="0" err="1"/>
              <a:t>Example</a:t>
            </a:r>
            <a:r>
              <a:rPr lang="it-IT" sz="2400" dirty="0"/>
              <a:t>: </a:t>
            </a:r>
            <a:r>
              <a:rPr lang="it-IT" sz="2400" i="1" dirty="0"/>
              <a:t>CACHESSIA TERMINALE CON IRA IN GRANDE ANZIANO</a:t>
            </a:r>
            <a:r>
              <a:rPr lang="it-IT" sz="2400" dirty="0"/>
              <a:t> </a:t>
            </a:r>
            <a:r>
              <a:rPr lang="it-IT" sz="2400" dirty="0" err="1"/>
              <a:t>coded</a:t>
            </a:r>
            <a:r>
              <a:rPr lang="it-IT" sz="2400" dirty="0"/>
              <a:t> </a:t>
            </a:r>
            <a:r>
              <a:rPr lang="it-IT" sz="2400" dirty="0" err="1"/>
              <a:t>as</a:t>
            </a:r>
            <a:r>
              <a:rPr lang="it-IT" sz="2400" dirty="0"/>
              <a:t> </a:t>
            </a:r>
            <a:r>
              <a:rPr lang="it-IT" sz="2400" b="1" dirty="0"/>
              <a:t>N179 / R54</a:t>
            </a:r>
            <a:r>
              <a:rPr lang="it-IT" sz="2400" dirty="0"/>
              <a:t>.</a:t>
            </a:r>
          </a:p>
          <a:p>
            <a:r>
              <a:rPr lang="it-IT" sz="2400" dirty="0"/>
              <a:t>(</a:t>
            </a:r>
            <a:r>
              <a:rPr lang="it-IT" sz="2400" i="1" dirty="0"/>
              <a:t>Note: “Cachessia terminale con IRA in grande anziano” = “Terminal </a:t>
            </a:r>
            <a:r>
              <a:rPr lang="it-IT" sz="2400" i="1" dirty="0" err="1"/>
              <a:t>cachexia</a:t>
            </a:r>
            <a:r>
              <a:rPr lang="it-IT" sz="2400" i="1" dirty="0"/>
              <a:t> with acute </a:t>
            </a:r>
            <a:r>
              <a:rPr lang="it-IT" sz="2400" i="1" dirty="0" err="1"/>
              <a:t>renal</a:t>
            </a:r>
            <a:r>
              <a:rPr lang="it-IT" sz="2400" i="1" dirty="0"/>
              <a:t> </a:t>
            </a:r>
            <a:r>
              <a:rPr lang="it-IT" sz="2400" i="1" dirty="0" err="1"/>
              <a:t>failure</a:t>
            </a:r>
            <a:r>
              <a:rPr lang="it-IT" sz="2400" i="1" dirty="0"/>
              <a:t> in a </a:t>
            </a:r>
            <a:r>
              <a:rPr lang="it-IT" sz="2400" i="1" dirty="0" err="1"/>
              <a:t>very</a:t>
            </a:r>
            <a:r>
              <a:rPr lang="it-IT" sz="2400" i="1" dirty="0"/>
              <a:t> </a:t>
            </a:r>
            <a:r>
              <a:rPr lang="it-IT" sz="2400" i="1" dirty="0" err="1"/>
              <a:t>elderly</a:t>
            </a:r>
            <a:r>
              <a:rPr lang="it-IT" sz="2400" i="1" dirty="0"/>
              <a:t> </a:t>
            </a:r>
            <a:r>
              <a:rPr lang="it-IT" sz="2400" i="1" dirty="0" err="1"/>
              <a:t>patient</a:t>
            </a:r>
            <a:r>
              <a:rPr lang="it-IT" sz="2400" i="1" dirty="0"/>
              <a:t>.”</a:t>
            </a:r>
            <a:r>
              <a:rPr lang="it-IT" sz="2400" dirty="0"/>
              <a:t>)</a:t>
            </a:r>
          </a:p>
        </p:txBody>
      </p:sp>
    </p:spTree>
    <p:extLst>
      <p:ext uri="{BB962C8B-B14F-4D97-AF65-F5344CB8AC3E}">
        <p14:creationId xmlns:p14="http://schemas.microsoft.com/office/powerpoint/2010/main" val="14512021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ADD6-B4C0-8601-6F69-FA9331543658}"/>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p:txBody>
          <a:bodyPr/>
          <a:lstStyle/>
          <a:p>
            <a:pPr>
              <a:defRPr/>
            </a:pPr>
            <a:fld id="{48B4153A-D4C5-4CEF-8992-0D8815C829E3}" type="slidenum">
              <a:rPr lang="en-US" smtClean="0"/>
              <a:pPr>
                <a:defRPr/>
              </a:pPr>
              <a:t>24</a:t>
            </a:fld>
            <a:endParaRPr lang="en-US" dirty="0"/>
          </a:p>
        </p:txBody>
      </p:sp>
      <p:sp>
        <p:nvSpPr>
          <p:cNvPr id="6" name="Titolo 2">
            <a:extLst>
              <a:ext uri="{FF2B5EF4-FFF2-40B4-BE49-F238E27FC236}">
                <a16:creationId xmlns:a16="http://schemas.microsoft.com/office/drawing/2014/main" id="{81112789-6A2E-6B6A-5DB5-8FF9265D9782}"/>
              </a:ext>
            </a:extLst>
          </p:cNvPr>
          <p:cNvSpPr>
            <a:spLocks noGrp="1"/>
          </p:cNvSpPr>
          <p:nvPr>
            <p:ph type="title"/>
          </p:nvPr>
        </p:nvSpPr>
        <p:spPr>
          <a:xfrm>
            <a:off x="468895" y="387728"/>
            <a:ext cx="11269308" cy="384721"/>
          </a:xfrm>
        </p:spPr>
        <p:txBody>
          <a:bodyPr/>
          <a:lstStyle/>
          <a:p>
            <a:r>
              <a:rPr lang="it-IT" dirty="0"/>
              <a:t>Use Case </a:t>
            </a:r>
            <a:r>
              <a:rPr lang="it-IT" dirty="0"/>
              <a:t>4</a:t>
            </a:r>
            <a:r>
              <a:rPr lang="it-IT" dirty="0" smtClean="0"/>
              <a:t>: </a:t>
            </a:r>
            <a:r>
              <a:rPr lang="it-IT" dirty="0"/>
              <a:t>AI for </a:t>
            </a:r>
            <a:r>
              <a:rPr lang="it-IT" dirty="0" smtClean="0"/>
              <a:t>the </a:t>
            </a:r>
            <a:r>
              <a:rPr lang="it-IT" dirty="0" err="1" smtClean="0"/>
              <a:t>automatic</a:t>
            </a:r>
            <a:r>
              <a:rPr lang="it-IT" dirty="0" smtClean="0"/>
              <a:t> </a:t>
            </a:r>
            <a:r>
              <a:rPr lang="it-IT" dirty="0" err="1" smtClean="0"/>
              <a:t>classification</a:t>
            </a:r>
            <a:r>
              <a:rPr lang="it-IT" dirty="0" smtClean="0"/>
              <a:t> of </a:t>
            </a:r>
            <a:r>
              <a:rPr lang="it-IT" dirty="0" err="1" smtClean="0"/>
              <a:t>Causes</a:t>
            </a:r>
            <a:r>
              <a:rPr lang="it-IT" dirty="0" smtClean="0"/>
              <a:t> of Death</a:t>
            </a:r>
            <a:endParaRPr lang="it-IT" dirty="0"/>
          </a:p>
        </p:txBody>
      </p:sp>
      <p:sp>
        <p:nvSpPr>
          <p:cNvPr id="2" name="Rettangolo 1"/>
          <p:cNvSpPr/>
          <p:nvPr/>
        </p:nvSpPr>
        <p:spPr>
          <a:xfrm>
            <a:off x="574294" y="1373599"/>
            <a:ext cx="7458536" cy="4524315"/>
          </a:xfrm>
          <a:prstGeom prst="rect">
            <a:avLst/>
          </a:prstGeom>
        </p:spPr>
        <p:txBody>
          <a:bodyPr wrap="square">
            <a:spAutoFit/>
          </a:bodyPr>
          <a:lstStyle/>
          <a:p>
            <a:r>
              <a:rPr lang="en-US" sz="2400" b="1" dirty="0"/>
              <a:t>TF-IDF</a:t>
            </a:r>
            <a:r>
              <a:rPr lang="en-US" sz="2400" dirty="0"/>
              <a:t> on the dataset to obtain the normalized term-document matrix; </a:t>
            </a:r>
            <a:r>
              <a:rPr lang="en-US" sz="2400" b="1" dirty="0"/>
              <a:t>Random Forest</a:t>
            </a:r>
            <a:r>
              <a:rPr lang="en-US" sz="2400" dirty="0"/>
              <a:t> is used for classification (which works on SL).</a:t>
            </a:r>
          </a:p>
          <a:p>
            <a:r>
              <a:rPr lang="en-US" sz="2400" dirty="0"/>
              <a:t>We take a sample of </a:t>
            </a:r>
            <a:r>
              <a:rPr lang="en-US" sz="2400" b="1" dirty="0"/>
              <a:t>300,000 texts</a:t>
            </a:r>
            <a:r>
              <a:rPr lang="en-US" sz="2400" dirty="0"/>
              <a:t> for training.</a:t>
            </a:r>
            <a:br>
              <a:rPr lang="en-US" sz="2400" dirty="0"/>
            </a:br>
            <a:r>
              <a:rPr lang="en-US" sz="2400" dirty="0"/>
              <a:t>Initially </a:t>
            </a:r>
            <a:r>
              <a:rPr lang="en-US" sz="2400" b="1" dirty="0"/>
              <a:t>54,767 classes</a:t>
            </a:r>
            <a:r>
              <a:rPr lang="en-US" sz="2400" dirty="0"/>
              <a:t>, later reduced to </a:t>
            </a:r>
            <a:r>
              <a:rPr lang="en-US" sz="2400" b="1" dirty="0"/>
              <a:t>27,364</a:t>
            </a:r>
            <a:r>
              <a:rPr lang="en-US" sz="2400" dirty="0"/>
              <a:t>, after non-semantic splitting (in cases where the number of classes equals the number of texts).</a:t>
            </a:r>
            <a:br>
              <a:rPr lang="en-US" sz="2400" dirty="0"/>
            </a:br>
            <a:r>
              <a:rPr lang="en-US" sz="2400" dirty="0"/>
              <a:t>We use a </a:t>
            </a:r>
            <a:r>
              <a:rPr lang="en-US" sz="2400" b="1" dirty="0"/>
              <a:t>cutoff of 2</a:t>
            </a:r>
            <a:r>
              <a:rPr lang="en-US" sz="2400" dirty="0"/>
              <a:t>, meaning we consider only classes with at least two instances.</a:t>
            </a:r>
            <a:br>
              <a:rPr lang="en-US" sz="2400" dirty="0"/>
            </a:br>
            <a:r>
              <a:rPr lang="en-US" sz="2400" dirty="0"/>
              <a:t>There are about </a:t>
            </a:r>
            <a:r>
              <a:rPr lang="en-US" sz="2400" b="1" dirty="0"/>
              <a:t>17,666 classes</a:t>
            </a:r>
            <a:r>
              <a:rPr lang="en-US" sz="2400" dirty="0"/>
              <a:t> that appear only once, and these are removed.</a:t>
            </a:r>
            <a:br>
              <a:rPr lang="en-US" sz="2400" dirty="0"/>
            </a:br>
            <a:r>
              <a:rPr lang="en-US" sz="2400" dirty="0"/>
              <a:t>In the end, we are left with </a:t>
            </a:r>
            <a:r>
              <a:rPr lang="en-US" sz="2400" b="1" dirty="0"/>
              <a:t>9,698 classes</a:t>
            </a:r>
            <a:r>
              <a:rPr lang="en-US" sz="2400" dirty="0"/>
              <a:t>.</a:t>
            </a:r>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4016" y="1759352"/>
            <a:ext cx="4356310" cy="3541853"/>
          </a:xfrm>
          <a:prstGeom prst="rect">
            <a:avLst/>
          </a:prstGeom>
        </p:spPr>
      </p:pic>
    </p:spTree>
    <p:extLst>
      <p:ext uri="{BB962C8B-B14F-4D97-AF65-F5344CB8AC3E}">
        <p14:creationId xmlns:p14="http://schemas.microsoft.com/office/powerpoint/2010/main" val="2215050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ADD6-B4C0-8601-6F69-FA9331543658}"/>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p:txBody>
          <a:bodyPr/>
          <a:lstStyle/>
          <a:p>
            <a:pPr>
              <a:defRPr/>
            </a:pPr>
            <a:fld id="{48B4153A-D4C5-4CEF-8992-0D8815C829E3}" type="slidenum">
              <a:rPr lang="en-US" smtClean="0"/>
              <a:pPr>
                <a:defRPr/>
              </a:pPr>
              <a:t>25</a:t>
            </a:fld>
            <a:endParaRPr lang="en-US" dirty="0"/>
          </a:p>
        </p:txBody>
      </p:sp>
      <p:sp>
        <p:nvSpPr>
          <p:cNvPr id="6" name="Titolo 2">
            <a:extLst>
              <a:ext uri="{FF2B5EF4-FFF2-40B4-BE49-F238E27FC236}">
                <a16:creationId xmlns:a16="http://schemas.microsoft.com/office/drawing/2014/main" id="{81112789-6A2E-6B6A-5DB5-8FF9265D9782}"/>
              </a:ext>
            </a:extLst>
          </p:cNvPr>
          <p:cNvSpPr>
            <a:spLocks noGrp="1"/>
          </p:cNvSpPr>
          <p:nvPr>
            <p:ph type="title"/>
          </p:nvPr>
        </p:nvSpPr>
        <p:spPr>
          <a:xfrm>
            <a:off x="468895" y="387728"/>
            <a:ext cx="11269308" cy="384721"/>
          </a:xfrm>
        </p:spPr>
        <p:txBody>
          <a:bodyPr/>
          <a:lstStyle/>
          <a:p>
            <a:r>
              <a:rPr lang="it-IT" dirty="0"/>
              <a:t>Use Case </a:t>
            </a:r>
            <a:r>
              <a:rPr lang="it-IT" dirty="0"/>
              <a:t>4</a:t>
            </a:r>
            <a:r>
              <a:rPr lang="it-IT" dirty="0" smtClean="0"/>
              <a:t>: </a:t>
            </a:r>
            <a:r>
              <a:rPr lang="it-IT" dirty="0"/>
              <a:t>AI for </a:t>
            </a:r>
            <a:r>
              <a:rPr lang="it-IT" dirty="0" smtClean="0"/>
              <a:t>the </a:t>
            </a:r>
            <a:r>
              <a:rPr lang="it-IT" dirty="0" err="1" smtClean="0"/>
              <a:t>automatic</a:t>
            </a:r>
            <a:r>
              <a:rPr lang="it-IT" dirty="0" smtClean="0"/>
              <a:t> </a:t>
            </a:r>
            <a:r>
              <a:rPr lang="it-IT" dirty="0" err="1" smtClean="0"/>
              <a:t>classification</a:t>
            </a:r>
            <a:r>
              <a:rPr lang="it-IT" dirty="0" smtClean="0"/>
              <a:t> of </a:t>
            </a:r>
            <a:r>
              <a:rPr lang="it-IT" dirty="0" err="1" smtClean="0"/>
              <a:t>Causes</a:t>
            </a:r>
            <a:r>
              <a:rPr lang="it-IT" dirty="0" smtClean="0"/>
              <a:t> of Death</a:t>
            </a:r>
            <a:endParaRPr lang="it-IT" dirty="0"/>
          </a:p>
        </p:txBody>
      </p:sp>
      <p:sp>
        <p:nvSpPr>
          <p:cNvPr id="8" name="Rectangle 3"/>
          <p:cNvSpPr>
            <a:spLocks noChangeArrowheads="1"/>
          </p:cNvSpPr>
          <p:nvPr/>
        </p:nvSpPr>
        <p:spPr bwMode="auto">
          <a:xfrm>
            <a:off x="468895" y="5481715"/>
            <a:ext cx="10082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000" b="0" i="1" u="none" strike="noStrike" cap="none" normalizeH="0" baseline="0" dirty="0" smtClean="0">
                <a:ln>
                  <a:noFill/>
                </a:ln>
                <a:solidFill>
                  <a:schemeClr val="tx1"/>
                </a:solidFill>
                <a:effectLst/>
                <a:latin typeface="Arial" panose="020B0604020202020204" pitchFamily="34" charset="0"/>
              </a:rPr>
              <a:t>(Note: The “%” </a:t>
            </a:r>
            <a:r>
              <a:rPr kumimoji="0" lang="it-IT" altLang="it-IT" sz="2000" b="0" i="1" u="none" strike="noStrike" cap="none" normalizeH="0" baseline="0" dirty="0" err="1" smtClean="0">
                <a:ln>
                  <a:noFill/>
                </a:ln>
                <a:solidFill>
                  <a:schemeClr val="tx1"/>
                </a:solidFill>
                <a:effectLst/>
                <a:latin typeface="Arial" panose="020B0604020202020204" pitchFamily="34" charset="0"/>
              </a:rPr>
              <a:t>signs</a:t>
            </a:r>
            <a:r>
              <a:rPr kumimoji="0" lang="it-IT" altLang="it-IT" sz="2000" b="0" i="1" u="none" strike="noStrike" cap="none" normalizeH="0" baseline="0" dirty="0" smtClean="0">
                <a:ln>
                  <a:noFill/>
                </a:ln>
                <a:solidFill>
                  <a:schemeClr val="tx1"/>
                </a:solidFill>
                <a:effectLst/>
                <a:latin typeface="Arial" panose="020B0604020202020204" pitchFamily="34" charset="0"/>
              </a:rPr>
              <a:t> </a:t>
            </a:r>
            <a:r>
              <a:rPr kumimoji="0" lang="it-IT" altLang="it-IT" sz="2000" b="0" i="1" u="none" strike="noStrike" cap="none" normalizeH="0" baseline="0" dirty="0" err="1" smtClean="0">
                <a:ln>
                  <a:noFill/>
                </a:ln>
                <a:solidFill>
                  <a:schemeClr val="tx1"/>
                </a:solidFill>
                <a:effectLst/>
                <a:latin typeface="Arial" panose="020B0604020202020204" pitchFamily="34" charset="0"/>
              </a:rPr>
              <a:t>seem</a:t>
            </a:r>
            <a:r>
              <a:rPr kumimoji="0" lang="it-IT" altLang="it-IT" sz="2000" b="0" i="1" u="none" strike="noStrike" cap="none" normalizeH="0" baseline="0" dirty="0" smtClean="0">
                <a:ln>
                  <a:noFill/>
                </a:ln>
                <a:solidFill>
                  <a:schemeClr val="tx1"/>
                </a:solidFill>
                <a:effectLst/>
                <a:latin typeface="Arial" panose="020B0604020202020204" pitchFamily="34" charset="0"/>
              </a:rPr>
              <a:t> to be </a:t>
            </a:r>
            <a:r>
              <a:rPr kumimoji="0" lang="it-IT" altLang="it-IT" sz="2000" b="0" i="1" u="none" strike="noStrike" cap="none" normalizeH="0" baseline="0" dirty="0" err="1" smtClean="0">
                <a:ln>
                  <a:noFill/>
                </a:ln>
                <a:solidFill>
                  <a:schemeClr val="tx1"/>
                </a:solidFill>
                <a:effectLst/>
                <a:latin typeface="Arial" panose="020B0604020202020204" pitchFamily="34" charset="0"/>
              </a:rPr>
              <a:t>used</a:t>
            </a:r>
            <a:r>
              <a:rPr kumimoji="0" lang="it-IT" altLang="it-IT" sz="2000" b="0" i="1" u="none" strike="noStrike" cap="none" normalizeH="0" baseline="0" dirty="0" smtClean="0">
                <a:ln>
                  <a:noFill/>
                </a:ln>
                <a:solidFill>
                  <a:schemeClr val="tx1"/>
                </a:solidFill>
                <a:effectLst/>
                <a:latin typeface="Arial" panose="020B0604020202020204" pitchFamily="34" charset="0"/>
              </a:rPr>
              <a:t> </a:t>
            </a:r>
            <a:r>
              <a:rPr kumimoji="0" lang="it-IT" altLang="it-IT" sz="2000" b="0" i="1" u="none" strike="noStrike" cap="none" normalizeH="0" baseline="0" dirty="0" err="1" smtClean="0">
                <a:ln>
                  <a:noFill/>
                </a:ln>
                <a:solidFill>
                  <a:schemeClr val="tx1"/>
                </a:solidFill>
                <a:effectLst/>
                <a:latin typeface="Arial" panose="020B0604020202020204" pitchFamily="34" charset="0"/>
              </a:rPr>
              <a:t>instead</a:t>
            </a:r>
            <a:r>
              <a:rPr kumimoji="0" lang="it-IT" altLang="it-IT" sz="2000" b="0" i="1" u="none" strike="noStrike" cap="none" normalizeH="0" baseline="0" dirty="0" smtClean="0">
                <a:ln>
                  <a:noFill/>
                </a:ln>
                <a:solidFill>
                  <a:schemeClr val="tx1"/>
                </a:solidFill>
                <a:effectLst/>
                <a:latin typeface="Arial" panose="020B0604020202020204" pitchFamily="34" charset="0"/>
              </a:rPr>
              <a:t> of </a:t>
            </a:r>
            <a:r>
              <a:rPr kumimoji="0" lang="it-IT" altLang="it-IT" sz="2000" b="0" i="1" u="none" strike="noStrike" cap="none" normalizeH="0" baseline="0" dirty="0" err="1" smtClean="0">
                <a:ln>
                  <a:noFill/>
                </a:ln>
                <a:solidFill>
                  <a:schemeClr val="tx1"/>
                </a:solidFill>
                <a:effectLst/>
                <a:latin typeface="Arial" panose="020B0604020202020204" pitchFamily="34" charset="0"/>
              </a:rPr>
              <a:t>decimals</a:t>
            </a:r>
            <a:r>
              <a:rPr kumimoji="0" lang="it-IT" altLang="it-IT" sz="2000" b="0" i="1" u="none" strike="noStrike" cap="none" normalizeH="0" baseline="0" dirty="0" smtClean="0">
                <a:ln>
                  <a:noFill/>
                </a:ln>
                <a:solidFill>
                  <a:schemeClr val="tx1"/>
                </a:solidFill>
                <a:effectLst/>
                <a:latin typeface="Arial" panose="020B0604020202020204" pitchFamily="34" charset="0"/>
              </a:rPr>
              <a:t> — e.g., </a:t>
            </a:r>
            <a:r>
              <a:rPr kumimoji="0" lang="it-IT" altLang="it-IT" sz="2000" b="0" i="1" u="none" strike="noStrike" cap="none" normalizeH="0" baseline="0" dirty="0" err="1" smtClean="0">
                <a:ln>
                  <a:noFill/>
                </a:ln>
                <a:solidFill>
                  <a:schemeClr val="tx1"/>
                </a:solidFill>
                <a:effectLst/>
                <a:latin typeface="Arial" panose="020B0604020202020204" pitchFamily="34" charset="0"/>
              </a:rPr>
              <a:t>accuracy</a:t>
            </a:r>
            <a:r>
              <a:rPr kumimoji="0" lang="it-IT" altLang="it-IT" sz="2000" b="0" i="1" u="none" strike="noStrike" cap="none" normalizeH="0" baseline="0" dirty="0" smtClean="0">
                <a:ln>
                  <a:noFill/>
                </a:ln>
                <a:solidFill>
                  <a:schemeClr val="tx1"/>
                </a:solidFill>
                <a:effectLst/>
                <a:latin typeface="Arial" panose="020B0604020202020204" pitchFamily="34" charset="0"/>
              </a:rPr>
              <a:t> 0.9761 </a:t>
            </a:r>
            <a:r>
              <a:rPr kumimoji="0" lang="it-IT" altLang="it-IT" sz="2000" b="0" i="1" u="none" strike="noStrike" cap="none" normalizeH="0" baseline="0" dirty="0" err="1" smtClean="0">
                <a:ln>
                  <a:noFill/>
                </a:ln>
                <a:solidFill>
                  <a:schemeClr val="tx1"/>
                </a:solidFill>
                <a:effectLst/>
                <a:latin typeface="Arial" panose="020B0604020202020204" pitchFamily="34" charset="0"/>
              </a:rPr>
              <a:t>likely</a:t>
            </a:r>
            <a:r>
              <a:rPr kumimoji="0" lang="it-IT" altLang="it-IT" sz="2000" b="0" i="1" u="none" strike="noStrike" cap="none" normalizeH="0" baseline="0" dirty="0" smtClean="0">
                <a:ln>
                  <a:noFill/>
                </a:ln>
                <a:solidFill>
                  <a:schemeClr val="tx1"/>
                </a:solidFill>
                <a:effectLst/>
                <a:latin typeface="Arial" panose="020B0604020202020204" pitchFamily="34" charset="0"/>
              </a:rPr>
              <a:t> </a:t>
            </a:r>
            <a:r>
              <a:rPr kumimoji="0" lang="it-IT" altLang="it-IT" sz="2000" b="0" i="1" u="none" strike="noStrike" cap="none" normalizeH="0" baseline="0" dirty="0" err="1" smtClean="0">
                <a:ln>
                  <a:noFill/>
                </a:ln>
                <a:solidFill>
                  <a:schemeClr val="tx1"/>
                </a:solidFill>
                <a:effectLst/>
                <a:latin typeface="Arial" panose="020B0604020202020204" pitchFamily="34" charset="0"/>
              </a:rPr>
              <a:t>means</a:t>
            </a:r>
            <a:r>
              <a:rPr kumimoji="0" lang="it-IT" altLang="it-IT" sz="2000" b="0" i="1" u="none" strike="noStrike" cap="none" normalizeH="0" baseline="0" dirty="0" smtClean="0">
                <a:ln>
                  <a:noFill/>
                </a:ln>
                <a:solidFill>
                  <a:schemeClr val="tx1"/>
                </a:solidFill>
                <a:effectLst/>
                <a:latin typeface="Arial" panose="020B0604020202020204" pitchFamily="34" charset="0"/>
              </a:rPr>
              <a:t> 97.61%.)</a:t>
            </a:r>
            <a:endParaRPr kumimoji="0" lang="it-IT" altLang="it-IT" sz="2000" b="0" i="0" u="none" strike="noStrike" cap="none" normalizeH="0" baseline="0" dirty="0" smtClean="0">
              <a:ln>
                <a:noFill/>
              </a:ln>
              <a:solidFill>
                <a:schemeClr val="tx1"/>
              </a:solidFill>
              <a:effectLst/>
              <a:latin typeface="Arial" panose="020B0604020202020204" pitchFamily="34" charset="0"/>
            </a:endParaRPr>
          </a:p>
        </p:txBody>
      </p:sp>
      <p:sp>
        <p:nvSpPr>
          <p:cNvPr id="9" name="Rettangolo 8"/>
          <p:cNvSpPr/>
          <p:nvPr/>
        </p:nvSpPr>
        <p:spPr>
          <a:xfrm>
            <a:off x="468895" y="1224084"/>
            <a:ext cx="11646829" cy="4401205"/>
          </a:xfrm>
          <a:prstGeom prst="rect">
            <a:avLst/>
          </a:prstGeom>
        </p:spPr>
        <p:txBody>
          <a:bodyPr wrap="square">
            <a:spAutoFit/>
          </a:bodyPr>
          <a:lstStyle/>
          <a:p>
            <a:pPr lvl="0" defTabSz="914400"/>
            <a:r>
              <a:rPr lang="it-IT" altLang="it-IT" sz="2000" b="1" dirty="0">
                <a:latin typeface="Arial" panose="020B0604020202020204" pitchFamily="34" charset="0"/>
              </a:rPr>
              <a:t>On training set of 300,000:</a:t>
            </a:r>
            <a:r>
              <a:rPr lang="it-IT" altLang="it-IT" sz="2000" dirty="0">
                <a:latin typeface="Arial" panose="020B0604020202020204" pitchFamily="34" charset="0"/>
              </a:rPr>
              <a:t/>
            </a:r>
            <a:br>
              <a:rPr lang="it-IT" altLang="it-IT" sz="2000" dirty="0">
                <a:latin typeface="Arial" panose="020B0604020202020204" pitchFamily="34" charset="0"/>
              </a:rPr>
            </a:br>
            <a:r>
              <a:rPr lang="it-IT" altLang="it-IT" sz="2000" dirty="0" err="1">
                <a:latin typeface="Arial" panose="020B0604020202020204" pitchFamily="34" charset="0"/>
              </a:rPr>
              <a:t>Accuracy</a:t>
            </a:r>
            <a:r>
              <a:rPr lang="it-IT" altLang="it-IT" sz="2000" dirty="0">
                <a:latin typeface="Arial" panose="020B0604020202020204" pitchFamily="34" charset="0"/>
              </a:rPr>
              <a:t>: 0.9761%</a:t>
            </a:r>
            <a:br>
              <a:rPr lang="it-IT" altLang="it-IT" sz="2000" dirty="0">
                <a:latin typeface="Arial" panose="020B0604020202020204" pitchFamily="34" charset="0"/>
              </a:rPr>
            </a:br>
            <a:r>
              <a:rPr lang="it-IT" altLang="it-IT" sz="2000" dirty="0">
                <a:latin typeface="Arial" panose="020B0604020202020204" pitchFamily="34" charset="0"/>
              </a:rPr>
              <a:t>F1-score (macro-</a:t>
            </a:r>
            <a:r>
              <a:rPr lang="it-IT" altLang="it-IT" sz="2000" dirty="0" err="1">
                <a:latin typeface="Arial" panose="020B0604020202020204" pitchFamily="34" charset="0"/>
              </a:rPr>
              <a:t>weighted</a:t>
            </a:r>
            <a:r>
              <a:rPr lang="it-IT" altLang="it-IT" sz="2000" dirty="0">
                <a:latin typeface="Arial" panose="020B0604020202020204" pitchFamily="34" charset="0"/>
              </a:rPr>
              <a:t>): 0.9745%</a:t>
            </a:r>
          </a:p>
          <a:p>
            <a:pPr lvl="0" defTabSz="914400"/>
            <a:r>
              <a:rPr lang="it-IT" altLang="it-IT" sz="2000" b="1" dirty="0">
                <a:latin typeface="Arial" panose="020B0604020202020204" pitchFamily="34" charset="0"/>
              </a:rPr>
              <a:t>On test set (20%):</a:t>
            </a:r>
            <a:r>
              <a:rPr lang="it-IT" altLang="it-IT" sz="2000" dirty="0">
                <a:latin typeface="Arial" panose="020B0604020202020204" pitchFamily="34" charset="0"/>
              </a:rPr>
              <a:t/>
            </a:r>
            <a:br>
              <a:rPr lang="it-IT" altLang="it-IT" sz="2000" dirty="0">
                <a:latin typeface="Arial" panose="020B0604020202020204" pitchFamily="34" charset="0"/>
              </a:rPr>
            </a:br>
            <a:r>
              <a:rPr lang="it-IT" altLang="it-IT" sz="2000" dirty="0" err="1">
                <a:latin typeface="Arial" panose="020B0604020202020204" pitchFamily="34" charset="0"/>
              </a:rPr>
              <a:t>Accuracy</a:t>
            </a:r>
            <a:r>
              <a:rPr lang="it-IT" altLang="it-IT" sz="2000" dirty="0">
                <a:latin typeface="Arial" panose="020B0604020202020204" pitchFamily="34" charset="0"/>
              </a:rPr>
              <a:t>: 0.9467%</a:t>
            </a:r>
            <a:br>
              <a:rPr lang="it-IT" altLang="it-IT" sz="2000" dirty="0">
                <a:latin typeface="Arial" panose="020B0604020202020204" pitchFamily="34" charset="0"/>
              </a:rPr>
            </a:br>
            <a:r>
              <a:rPr lang="it-IT" altLang="it-IT" sz="2000" dirty="0">
                <a:latin typeface="Arial" panose="020B0604020202020204" pitchFamily="34" charset="0"/>
              </a:rPr>
              <a:t>F1-score (macro-</a:t>
            </a:r>
            <a:r>
              <a:rPr lang="it-IT" altLang="it-IT" sz="2000" dirty="0" err="1">
                <a:latin typeface="Arial" panose="020B0604020202020204" pitchFamily="34" charset="0"/>
              </a:rPr>
              <a:t>weighted</a:t>
            </a:r>
            <a:r>
              <a:rPr lang="it-IT" altLang="it-IT" sz="2000" dirty="0">
                <a:latin typeface="Arial" panose="020B0604020202020204" pitchFamily="34" charset="0"/>
              </a:rPr>
              <a:t>): 0.9422</a:t>
            </a:r>
            <a:r>
              <a:rPr lang="it-IT" altLang="it-IT" sz="2000" dirty="0" smtClean="0">
                <a:latin typeface="Arial" panose="020B0604020202020204" pitchFamily="34" charset="0"/>
              </a:rPr>
              <a:t>%</a:t>
            </a:r>
          </a:p>
          <a:p>
            <a:pPr lvl="0" defTabSz="914400"/>
            <a:endParaRPr lang="it-IT" altLang="it-IT" sz="2000" dirty="0">
              <a:latin typeface="Arial" panose="020B0604020202020204" pitchFamily="34" charset="0"/>
            </a:endParaRPr>
          </a:p>
          <a:p>
            <a:pPr lvl="0" defTabSz="914400"/>
            <a:r>
              <a:rPr lang="it-IT" altLang="it-IT" sz="2000" b="1" dirty="0" err="1">
                <a:latin typeface="Arial" panose="020B0604020202020204" pitchFamily="34" charset="0"/>
              </a:rPr>
              <a:t>Accuracy</a:t>
            </a:r>
            <a:r>
              <a:rPr lang="it-IT" altLang="it-IT" sz="2000" b="1" dirty="0">
                <a:latin typeface="Arial" panose="020B0604020202020204" pitchFamily="34" charset="0"/>
              </a:rPr>
              <a:t> on test set of </a:t>
            </a:r>
            <a:r>
              <a:rPr lang="it-IT" altLang="it-IT" sz="2000" b="1" dirty="0" err="1">
                <a:latin typeface="Arial" panose="020B0604020202020204" pitchFamily="34" charset="0"/>
              </a:rPr>
              <a:t>about</a:t>
            </a:r>
            <a:r>
              <a:rPr lang="it-IT" altLang="it-IT" sz="2000" b="1" dirty="0">
                <a:latin typeface="Arial" panose="020B0604020202020204" pitchFamily="34" charset="0"/>
              </a:rPr>
              <a:t> 65,161 </a:t>
            </a:r>
            <a:r>
              <a:rPr lang="it-IT" altLang="it-IT" sz="2000" b="1" dirty="0" err="1">
                <a:latin typeface="Arial" panose="020B0604020202020204" pitchFamily="34" charset="0"/>
              </a:rPr>
              <a:t>texts</a:t>
            </a:r>
            <a:r>
              <a:rPr lang="it-IT" altLang="it-IT" sz="2000" b="1" dirty="0">
                <a:latin typeface="Arial" panose="020B0604020202020204" pitchFamily="34" charset="0"/>
              </a:rPr>
              <a:t>:</a:t>
            </a:r>
            <a:endParaRPr lang="it-IT" altLang="it-IT" sz="2000" dirty="0">
              <a:latin typeface="Arial" panose="020B0604020202020204" pitchFamily="34" charset="0"/>
            </a:endParaRPr>
          </a:p>
          <a:p>
            <a:pPr lvl="0" defTabSz="914400">
              <a:buFontTx/>
              <a:buChar char="•"/>
            </a:pPr>
            <a:r>
              <a:rPr lang="it-IT" altLang="it-IT" sz="2000" dirty="0">
                <a:latin typeface="Arial" panose="020B0604020202020204" pitchFamily="34" charset="0"/>
              </a:rPr>
              <a:t>#</a:t>
            </a:r>
            <a:r>
              <a:rPr lang="it-IT" altLang="it-IT" sz="2000" dirty="0" err="1">
                <a:latin typeface="Arial" panose="020B0604020202020204" pitchFamily="34" charset="0"/>
              </a:rPr>
              <a:t>codes</a:t>
            </a:r>
            <a:r>
              <a:rPr lang="it-IT" altLang="it-IT" sz="2000" dirty="0">
                <a:latin typeface="Arial" panose="020B0604020202020204" pitchFamily="34" charset="0"/>
              </a:rPr>
              <a:t> = #</a:t>
            </a:r>
            <a:r>
              <a:rPr lang="it-IT" altLang="it-IT" sz="2000" dirty="0" err="1">
                <a:latin typeface="Arial" panose="020B0604020202020204" pitchFamily="34" charset="0"/>
              </a:rPr>
              <a:t>texts</a:t>
            </a:r>
            <a:r>
              <a:rPr lang="it-IT" altLang="it-IT" sz="2000" dirty="0">
                <a:latin typeface="Arial" panose="020B0604020202020204" pitchFamily="34" charset="0"/>
              </a:rPr>
              <a:t> (</a:t>
            </a:r>
            <a:r>
              <a:rPr lang="it-IT" altLang="it-IT" sz="2000" dirty="0" err="1">
                <a:latin typeface="Arial" panose="020B0604020202020204" pitchFamily="34" charset="0"/>
              </a:rPr>
              <a:t>size</a:t>
            </a:r>
            <a:r>
              <a:rPr lang="it-IT" altLang="it-IT" sz="2000" dirty="0">
                <a:latin typeface="Arial" panose="020B0604020202020204" pitchFamily="34" charset="0"/>
              </a:rPr>
              <a:t> = 63,636, 97.66% of the test </a:t>
            </a:r>
            <a:r>
              <a:rPr lang="it-IT" altLang="it-IT" sz="2000" dirty="0" err="1">
                <a:latin typeface="Arial" panose="020B0604020202020204" pitchFamily="34" charset="0"/>
              </a:rPr>
              <a:t>dataset</a:t>
            </a:r>
            <a:r>
              <a:rPr lang="it-IT" altLang="it-IT" sz="2000" dirty="0">
                <a:latin typeface="Arial" panose="020B0604020202020204" pitchFamily="34" charset="0"/>
              </a:rPr>
              <a:t>): </a:t>
            </a:r>
            <a:r>
              <a:rPr lang="it-IT" altLang="it-IT" sz="2000" dirty="0" err="1">
                <a:latin typeface="Arial" panose="020B0604020202020204" pitchFamily="34" charset="0"/>
              </a:rPr>
              <a:t>Accuracy</a:t>
            </a:r>
            <a:r>
              <a:rPr lang="it-IT" altLang="it-IT" sz="2000" dirty="0">
                <a:latin typeface="Arial" panose="020B0604020202020204" pitchFamily="34" charset="0"/>
              </a:rPr>
              <a:t>: 0.9528% – F1-score (macro-</a:t>
            </a:r>
            <a:r>
              <a:rPr lang="it-IT" altLang="it-IT" sz="2000" dirty="0" err="1">
                <a:latin typeface="Arial" panose="020B0604020202020204" pitchFamily="34" charset="0"/>
              </a:rPr>
              <a:t>weighted</a:t>
            </a:r>
            <a:r>
              <a:rPr lang="it-IT" altLang="it-IT" sz="2000" dirty="0">
                <a:latin typeface="Arial" panose="020B0604020202020204" pitchFamily="34" charset="0"/>
              </a:rPr>
              <a:t>): 0.9505%</a:t>
            </a:r>
          </a:p>
          <a:p>
            <a:pPr lvl="0" defTabSz="914400">
              <a:buFontTx/>
              <a:buChar char="•"/>
            </a:pPr>
            <a:r>
              <a:rPr lang="it-IT" altLang="it-IT" sz="2000" dirty="0">
                <a:latin typeface="Arial" panose="020B0604020202020204" pitchFamily="34" charset="0"/>
              </a:rPr>
              <a:t>#</a:t>
            </a:r>
            <a:r>
              <a:rPr lang="it-IT" altLang="it-IT" sz="2000" dirty="0" err="1">
                <a:latin typeface="Arial" panose="020B0604020202020204" pitchFamily="34" charset="0"/>
              </a:rPr>
              <a:t>codes</a:t>
            </a:r>
            <a:r>
              <a:rPr lang="it-IT" altLang="it-IT" sz="2000" dirty="0">
                <a:latin typeface="Arial" panose="020B0604020202020204" pitchFamily="34" charset="0"/>
              </a:rPr>
              <a:t> &gt; #</a:t>
            </a:r>
            <a:r>
              <a:rPr lang="it-IT" altLang="it-IT" sz="2000" dirty="0" err="1">
                <a:latin typeface="Arial" panose="020B0604020202020204" pitchFamily="34" charset="0"/>
              </a:rPr>
              <a:t>texts</a:t>
            </a:r>
            <a:r>
              <a:rPr lang="it-IT" altLang="it-IT" sz="2000" dirty="0">
                <a:latin typeface="Arial" panose="020B0604020202020204" pitchFamily="34" charset="0"/>
              </a:rPr>
              <a:t> (</a:t>
            </a:r>
            <a:r>
              <a:rPr lang="it-IT" altLang="it-IT" sz="2000" dirty="0" err="1">
                <a:latin typeface="Arial" panose="020B0604020202020204" pitchFamily="34" charset="0"/>
              </a:rPr>
              <a:t>size</a:t>
            </a:r>
            <a:r>
              <a:rPr lang="it-IT" altLang="it-IT" sz="2000" dirty="0">
                <a:latin typeface="Arial" panose="020B0604020202020204" pitchFamily="34" charset="0"/>
              </a:rPr>
              <a:t> = 1,525, 2.34% of the test </a:t>
            </a:r>
            <a:r>
              <a:rPr lang="it-IT" altLang="it-IT" sz="2000" dirty="0" err="1">
                <a:latin typeface="Arial" panose="020B0604020202020204" pitchFamily="34" charset="0"/>
              </a:rPr>
              <a:t>dataset</a:t>
            </a:r>
            <a:r>
              <a:rPr lang="it-IT" altLang="it-IT" sz="2000" dirty="0">
                <a:latin typeface="Arial" panose="020B0604020202020204" pitchFamily="34" charset="0"/>
              </a:rPr>
              <a:t>): </a:t>
            </a:r>
            <a:r>
              <a:rPr lang="it-IT" altLang="it-IT" sz="2000" dirty="0" err="1">
                <a:latin typeface="Arial" panose="020B0604020202020204" pitchFamily="34" charset="0"/>
              </a:rPr>
              <a:t>Accuracy</a:t>
            </a:r>
            <a:r>
              <a:rPr lang="it-IT" altLang="it-IT" sz="2000" dirty="0">
                <a:latin typeface="Arial" panose="020B0604020202020204" pitchFamily="34" charset="0"/>
              </a:rPr>
              <a:t>: 0.69% – F1-score (macro-</a:t>
            </a:r>
            <a:r>
              <a:rPr lang="it-IT" altLang="it-IT" sz="2000" dirty="0" err="1">
                <a:latin typeface="Arial" panose="020B0604020202020204" pitchFamily="34" charset="0"/>
              </a:rPr>
              <a:t>weighted</a:t>
            </a:r>
            <a:r>
              <a:rPr lang="it-IT" altLang="it-IT" sz="2000" dirty="0">
                <a:latin typeface="Arial" panose="020B0604020202020204" pitchFamily="34" charset="0"/>
              </a:rPr>
              <a:t>): 0.71% → 1,060 </a:t>
            </a:r>
            <a:r>
              <a:rPr lang="it-IT" altLang="it-IT" sz="2000" dirty="0" err="1">
                <a:latin typeface="Arial" panose="020B0604020202020204" pitchFamily="34" charset="0"/>
              </a:rPr>
              <a:t>correct</a:t>
            </a:r>
            <a:r>
              <a:rPr lang="it-IT" altLang="it-IT" sz="2000" dirty="0">
                <a:latin typeface="Arial" panose="020B0604020202020204" pitchFamily="34" charset="0"/>
              </a:rPr>
              <a:t>, 465 </a:t>
            </a:r>
            <a:r>
              <a:rPr lang="it-IT" altLang="it-IT" sz="2000" dirty="0" err="1">
                <a:latin typeface="Arial" panose="020B0604020202020204" pitchFamily="34" charset="0"/>
              </a:rPr>
              <a:t>incorrect</a:t>
            </a:r>
            <a:r>
              <a:rPr lang="it-IT" altLang="it-IT" sz="2000" dirty="0">
                <a:latin typeface="Arial" panose="020B0604020202020204" pitchFamily="34" charset="0"/>
              </a:rPr>
              <a:t> (</a:t>
            </a:r>
            <a:r>
              <a:rPr lang="it-IT" altLang="it-IT" sz="2000" dirty="0" err="1">
                <a:latin typeface="Arial" panose="020B0604020202020204" pitchFamily="34" charset="0"/>
              </a:rPr>
              <a:t>outputs</a:t>
            </a:r>
            <a:r>
              <a:rPr lang="it-IT" altLang="it-IT" sz="2000" dirty="0">
                <a:latin typeface="Arial" panose="020B0604020202020204" pitchFamily="34" charset="0"/>
              </a:rPr>
              <a:t> </a:t>
            </a:r>
            <a:r>
              <a:rPr lang="it-IT" altLang="it-IT" sz="2000" dirty="0" err="1">
                <a:latin typeface="Arial" panose="020B0604020202020204" pitchFamily="34" charset="0"/>
              </a:rPr>
              <a:t>exported</a:t>
            </a:r>
            <a:r>
              <a:rPr lang="it-IT" altLang="it-IT" sz="2000" dirty="0">
                <a:latin typeface="Arial" panose="020B0604020202020204" pitchFamily="34" charset="0"/>
              </a:rPr>
              <a:t> to Excel and CSV for </a:t>
            </a:r>
            <a:r>
              <a:rPr lang="it-IT" altLang="it-IT" sz="2000" dirty="0" err="1">
                <a:latin typeface="Arial" panose="020B0604020202020204" pitchFamily="34" charset="0"/>
              </a:rPr>
              <a:t>sharing</a:t>
            </a:r>
            <a:r>
              <a:rPr lang="it-IT" altLang="it-IT" sz="2000" dirty="0">
                <a:latin typeface="Arial" panose="020B0604020202020204" pitchFamily="34" charset="0"/>
              </a:rPr>
              <a:t>)</a:t>
            </a:r>
          </a:p>
          <a:p>
            <a:pPr lvl="0" defTabSz="914400">
              <a:buFontTx/>
              <a:buChar char="•"/>
            </a:pPr>
            <a:r>
              <a:rPr lang="it-IT" altLang="it-IT" sz="2000" dirty="0">
                <a:latin typeface="Arial" panose="020B0604020202020204" pitchFamily="34" charset="0"/>
              </a:rPr>
              <a:t>#</a:t>
            </a:r>
            <a:r>
              <a:rPr lang="it-IT" altLang="it-IT" sz="2000" dirty="0" err="1">
                <a:latin typeface="Arial" panose="020B0604020202020204" pitchFamily="34" charset="0"/>
              </a:rPr>
              <a:t>texts</a:t>
            </a:r>
            <a:r>
              <a:rPr lang="it-IT" altLang="it-IT" sz="2000" dirty="0">
                <a:latin typeface="Arial" panose="020B0604020202020204" pitchFamily="34" charset="0"/>
              </a:rPr>
              <a:t> &gt; #</a:t>
            </a:r>
            <a:r>
              <a:rPr lang="it-IT" altLang="it-IT" sz="2000" dirty="0" err="1">
                <a:latin typeface="Arial" panose="020B0604020202020204" pitchFamily="34" charset="0"/>
              </a:rPr>
              <a:t>codes</a:t>
            </a:r>
            <a:r>
              <a:rPr lang="it-IT" altLang="it-IT" sz="2000" dirty="0">
                <a:latin typeface="Arial" panose="020B0604020202020204" pitchFamily="34" charset="0"/>
              </a:rPr>
              <a:t> (</a:t>
            </a:r>
            <a:r>
              <a:rPr lang="it-IT" altLang="it-IT" sz="2000" dirty="0" err="1">
                <a:latin typeface="Arial" panose="020B0604020202020204" pitchFamily="34" charset="0"/>
              </a:rPr>
              <a:t>size</a:t>
            </a:r>
            <a:r>
              <a:rPr lang="it-IT" altLang="it-IT" sz="2000" dirty="0">
                <a:latin typeface="Arial" panose="020B0604020202020204" pitchFamily="34" charset="0"/>
              </a:rPr>
              <a:t> = 0)</a:t>
            </a:r>
          </a:p>
          <a:p>
            <a:pPr lvl="0" defTabSz="914400"/>
            <a:endParaRPr lang="it-IT" altLang="it-IT" sz="2000" dirty="0">
              <a:latin typeface="Arial" panose="020B0604020202020204" pitchFamily="34" charset="0"/>
            </a:endParaRPr>
          </a:p>
        </p:txBody>
      </p:sp>
    </p:spTree>
    <p:extLst>
      <p:ext uri="{BB962C8B-B14F-4D97-AF65-F5344CB8AC3E}">
        <p14:creationId xmlns:p14="http://schemas.microsoft.com/office/powerpoint/2010/main" val="14935169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ADD6-B4C0-8601-6F69-FA9331543658}"/>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p:txBody>
          <a:bodyPr/>
          <a:lstStyle/>
          <a:p>
            <a:pPr>
              <a:defRPr/>
            </a:pPr>
            <a:fld id="{48B4153A-D4C5-4CEF-8992-0D8815C829E3}" type="slidenum">
              <a:rPr lang="en-US" smtClean="0"/>
              <a:pPr>
                <a:defRPr/>
              </a:pPr>
              <a:t>26</a:t>
            </a:fld>
            <a:endParaRPr lang="en-US" dirty="0"/>
          </a:p>
        </p:txBody>
      </p:sp>
      <p:sp>
        <p:nvSpPr>
          <p:cNvPr id="6" name="Titolo 2">
            <a:extLst>
              <a:ext uri="{FF2B5EF4-FFF2-40B4-BE49-F238E27FC236}">
                <a16:creationId xmlns:a16="http://schemas.microsoft.com/office/drawing/2014/main" id="{81112789-6A2E-6B6A-5DB5-8FF9265D9782}"/>
              </a:ext>
            </a:extLst>
          </p:cNvPr>
          <p:cNvSpPr>
            <a:spLocks noGrp="1"/>
          </p:cNvSpPr>
          <p:nvPr>
            <p:ph type="title"/>
          </p:nvPr>
        </p:nvSpPr>
        <p:spPr>
          <a:xfrm>
            <a:off x="468895" y="387728"/>
            <a:ext cx="11269308" cy="384721"/>
          </a:xfrm>
        </p:spPr>
        <p:txBody>
          <a:bodyPr/>
          <a:lstStyle/>
          <a:p>
            <a:r>
              <a:rPr lang="it-IT" dirty="0"/>
              <a:t>Use Case </a:t>
            </a:r>
            <a:r>
              <a:rPr lang="it-IT" dirty="0"/>
              <a:t>4</a:t>
            </a:r>
            <a:r>
              <a:rPr lang="it-IT" dirty="0" smtClean="0"/>
              <a:t>: </a:t>
            </a:r>
            <a:r>
              <a:rPr lang="it-IT" dirty="0"/>
              <a:t>AI for </a:t>
            </a:r>
            <a:r>
              <a:rPr lang="it-IT" dirty="0" smtClean="0"/>
              <a:t>the </a:t>
            </a:r>
            <a:r>
              <a:rPr lang="it-IT" dirty="0" err="1" smtClean="0"/>
              <a:t>automatic</a:t>
            </a:r>
            <a:r>
              <a:rPr lang="it-IT" dirty="0" smtClean="0"/>
              <a:t> </a:t>
            </a:r>
            <a:r>
              <a:rPr lang="it-IT" dirty="0" err="1" smtClean="0"/>
              <a:t>classification</a:t>
            </a:r>
            <a:r>
              <a:rPr lang="it-IT" dirty="0" smtClean="0"/>
              <a:t> of </a:t>
            </a:r>
            <a:r>
              <a:rPr lang="it-IT" dirty="0" err="1" smtClean="0"/>
              <a:t>Causes</a:t>
            </a:r>
            <a:r>
              <a:rPr lang="it-IT" dirty="0" smtClean="0"/>
              <a:t> of Death</a:t>
            </a:r>
            <a:endParaRPr lang="it-IT" dirty="0"/>
          </a:p>
        </p:txBody>
      </p:sp>
      <p:sp>
        <p:nvSpPr>
          <p:cNvPr id="9" name="Rettangolo 8"/>
          <p:cNvSpPr/>
          <p:nvPr/>
        </p:nvSpPr>
        <p:spPr>
          <a:xfrm>
            <a:off x="468895" y="1224084"/>
            <a:ext cx="11646829" cy="5693866"/>
          </a:xfrm>
          <a:prstGeom prst="rect">
            <a:avLst/>
          </a:prstGeom>
        </p:spPr>
        <p:txBody>
          <a:bodyPr wrap="square">
            <a:spAutoFit/>
          </a:bodyPr>
          <a:lstStyle/>
          <a:p>
            <a:r>
              <a:rPr lang="en-US" sz="2800" b="1" dirty="0"/>
              <a:t>Accuracy on test set of about 65,161 texts:</a:t>
            </a:r>
            <a:r>
              <a:rPr lang="en-US" sz="2800" dirty="0"/>
              <a:t/>
            </a:r>
            <a:br>
              <a:rPr lang="en-US" sz="2800" dirty="0"/>
            </a:br>
            <a:r>
              <a:rPr lang="en-US" sz="2800" dirty="0"/>
              <a:t>#codes &gt; #texts (size = 1,525, 2.34% of the test dataset): Accuracy: 0.69% – F1-score (macro-weighted): 0.71% → 1,060 correct, 465 </a:t>
            </a:r>
            <a:r>
              <a:rPr lang="en-US" sz="2800" dirty="0" smtClean="0"/>
              <a:t>incorrect.</a:t>
            </a:r>
            <a:endParaRPr lang="en-US" sz="2800" dirty="0"/>
          </a:p>
          <a:p>
            <a:endParaRPr lang="en-US" sz="2800" dirty="0" smtClean="0"/>
          </a:p>
          <a:p>
            <a:r>
              <a:rPr lang="en-US" sz="2800" dirty="0" smtClean="0"/>
              <a:t>The </a:t>
            </a:r>
            <a:r>
              <a:rPr lang="en-US" sz="2800" dirty="0"/>
              <a:t>correct cases are mostly those in which one text corresponds to two codes.</a:t>
            </a:r>
          </a:p>
          <a:p>
            <a:r>
              <a:rPr lang="en-US" sz="2800" dirty="0"/>
              <a:t>We check what percentage of the texts corresponding to the correct cases are present in the training set: </a:t>
            </a:r>
            <a:r>
              <a:rPr lang="en-US" sz="2800" b="1" dirty="0"/>
              <a:t>915 out of 1,050 (86%)</a:t>
            </a:r>
            <a:r>
              <a:rPr lang="en-US" sz="2800" dirty="0"/>
              <a:t>.</a:t>
            </a:r>
            <a:br>
              <a:rPr lang="en-US" sz="2800" dirty="0"/>
            </a:br>
            <a:r>
              <a:rPr lang="en-US" sz="2800" dirty="0"/>
              <a:t>We check what percentage of the texts corresponding to the incorrect cases are present in the training set: </a:t>
            </a:r>
            <a:r>
              <a:rPr lang="en-US" sz="2800" b="1" dirty="0"/>
              <a:t>76 out of 475 (16%)</a:t>
            </a:r>
            <a:r>
              <a:rPr lang="en-US" sz="2800" dirty="0"/>
              <a:t>.</a:t>
            </a:r>
          </a:p>
          <a:p>
            <a:r>
              <a:rPr lang="en-US" sz="2800" b="1" dirty="0"/>
              <a:t>Theory:</a:t>
            </a:r>
            <a:r>
              <a:rPr lang="en-US" sz="2800" dirty="0"/>
              <a:t> Random Forest performs well when it finds the same words combined in the same way in the training set.</a:t>
            </a:r>
          </a:p>
          <a:p>
            <a:pPr lvl="0" defTabSz="914400"/>
            <a:endParaRPr lang="it-IT" altLang="it-IT" sz="2800" dirty="0">
              <a:latin typeface="Arial" panose="020B0604020202020204" pitchFamily="34" charset="0"/>
            </a:endParaRPr>
          </a:p>
        </p:txBody>
      </p:sp>
    </p:spTree>
    <p:extLst>
      <p:ext uri="{BB962C8B-B14F-4D97-AF65-F5344CB8AC3E}">
        <p14:creationId xmlns:p14="http://schemas.microsoft.com/office/powerpoint/2010/main" val="40870870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ADD6-B4C0-8601-6F69-FA9331543658}"/>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p:txBody>
          <a:bodyPr/>
          <a:lstStyle/>
          <a:p>
            <a:pPr>
              <a:defRPr/>
            </a:pPr>
            <a:fld id="{48B4153A-D4C5-4CEF-8992-0D8815C829E3}" type="slidenum">
              <a:rPr lang="en-US" smtClean="0"/>
              <a:pPr>
                <a:defRPr/>
              </a:pPr>
              <a:t>27</a:t>
            </a:fld>
            <a:endParaRPr lang="en-US" dirty="0"/>
          </a:p>
        </p:txBody>
      </p:sp>
      <p:sp>
        <p:nvSpPr>
          <p:cNvPr id="6" name="Titolo 2">
            <a:extLst>
              <a:ext uri="{FF2B5EF4-FFF2-40B4-BE49-F238E27FC236}">
                <a16:creationId xmlns:a16="http://schemas.microsoft.com/office/drawing/2014/main" id="{81112789-6A2E-6B6A-5DB5-8FF9265D9782}"/>
              </a:ext>
            </a:extLst>
          </p:cNvPr>
          <p:cNvSpPr>
            <a:spLocks noGrp="1"/>
          </p:cNvSpPr>
          <p:nvPr>
            <p:ph type="title"/>
          </p:nvPr>
        </p:nvSpPr>
        <p:spPr>
          <a:xfrm>
            <a:off x="468895" y="387728"/>
            <a:ext cx="11269308" cy="384721"/>
          </a:xfrm>
        </p:spPr>
        <p:txBody>
          <a:bodyPr/>
          <a:lstStyle/>
          <a:p>
            <a:r>
              <a:rPr lang="it-IT" dirty="0"/>
              <a:t>Use Case </a:t>
            </a:r>
            <a:r>
              <a:rPr lang="it-IT" dirty="0"/>
              <a:t>4</a:t>
            </a:r>
            <a:r>
              <a:rPr lang="it-IT" dirty="0" smtClean="0"/>
              <a:t>: </a:t>
            </a:r>
            <a:r>
              <a:rPr lang="it-IT" dirty="0"/>
              <a:t>AI for </a:t>
            </a:r>
            <a:r>
              <a:rPr lang="it-IT" dirty="0" smtClean="0"/>
              <a:t>the </a:t>
            </a:r>
            <a:r>
              <a:rPr lang="it-IT" dirty="0" err="1" smtClean="0"/>
              <a:t>automatic</a:t>
            </a:r>
            <a:r>
              <a:rPr lang="it-IT" dirty="0" smtClean="0"/>
              <a:t> </a:t>
            </a:r>
            <a:r>
              <a:rPr lang="it-IT" dirty="0" err="1" smtClean="0"/>
              <a:t>classification</a:t>
            </a:r>
            <a:r>
              <a:rPr lang="it-IT" dirty="0" smtClean="0"/>
              <a:t> of </a:t>
            </a:r>
            <a:r>
              <a:rPr lang="it-IT" dirty="0" err="1" smtClean="0"/>
              <a:t>Causes</a:t>
            </a:r>
            <a:r>
              <a:rPr lang="it-IT" dirty="0" smtClean="0"/>
              <a:t> of Death</a:t>
            </a:r>
            <a:endParaRPr lang="it-IT" dirty="0"/>
          </a:p>
        </p:txBody>
      </p:sp>
      <p:sp>
        <p:nvSpPr>
          <p:cNvPr id="10" name="Rettangolo 9"/>
          <p:cNvSpPr/>
          <p:nvPr/>
        </p:nvSpPr>
        <p:spPr>
          <a:xfrm>
            <a:off x="323469" y="1117369"/>
            <a:ext cx="11621604" cy="1477328"/>
          </a:xfrm>
          <a:prstGeom prst="rect">
            <a:avLst/>
          </a:prstGeom>
        </p:spPr>
        <p:txBody>
          <a:bodyPr wrap="square">
            <a:spAutoFit/>
          </a:bodyPr>
          <a:lstStyle/>
          <a:p>
            <a:r>
              <a:rPr lang="en-US" b="1" dirty="0"/>
              <a:t>Accuracy on test set (sample of 950 “</a:t>
            </a:r>
            <a:r>
              <a:rPr lang="en-US" b="1" dirty="0" err="1"/>
              <a:t>gold_standard</a:t>
            </a:r>
            <a:r>
              <a:rPr lang="en-US" b="1" dirty="0"/>
              <a:t>” texts):</a:t>
            </a:r>
            <a:r>
              <a:rPr lang="en-US" dirty="0"/>
              <a:t/>
            </a:r>
            <a:br>
              <a:rPr lang="en-US" dirty="0"/>
            </a:br>
            <a:r>
              <a:rPr lang="en-US" dirty="0"/>
              <a:t>For this dataset, the initial number of classes is </a:t>
            </a:r>
            <a:r>
              <a:rPr lang="en-US" b="1" dirty="0"/>
              <a:t>876</a:t>
            </a:r>
            <a:r>
              <a:rPr lang="en-US" dirty="0"/>
              <a:t>. After non-semantic splitting (in cases where the number of classes equals the number of texts — i.e., for 197 cases), we obtain </a:t>
            </a:r>
            <a:r>
              <a:rPr lang="en-US" b="1" dirty="0"/>
              <a:t>847 classes</a:t>
            </a:r>
            <a:r>
              <a:rPr lang="en-US" dirty="0"/>
              <a:t>, and the number of texts to be classified becomes </a:t>
            </a:r>
            <a:r>
              <a:rPr lang="en-US" b="1" dirty="0"/>
              <a:t>1,154</a:t>
            </a:r>
            <a:r>
              <a:rPr lang="en-US" dirty="0"/>
              <a:t>.</a:t>
            </a:r>
            <a:br>
              <a:rPr lang="en-US" dirty="0"/>
            </a:br>
            <a:r>
              <a:rPr lang="en-US" dirty="0"/>
              <a:t>The classes are reduced to </a:t>
            </a:r>
            <a:r>
              <a:rPr lang="en-US" b="1" dirty="0"/>
              <a:t>716</a:t>
            </a:r>
            <a:r>
              <a:rPr lang="en-US" dirty="0"/>
              <a:t> after removing the time period.</a:t>
            </a:r>
            <a:endParaRPr lang="it-IT" dirty="0"/>
          </a:p>
        </p:txBody>
      </p:sp>
      <p:sp>
        <p:nvSpPr>
          <p:cNvPr id="11" name="Rettangolo 10"/>
          <p:cNvSpPr/>
          <p:nvPr/>
        </p:nvSpPr>
        <p:spPr>
          <a:xfrm>
            <a:off x="323468" y="2733196"/>
            <a:ext cx="11868531" cy="1754326"/>
          </a:xfrm>
          <a:prstGeom prst="rect">
            <a:avLst/>
          </a:prstGeom>
        </p:spPr>
        <p:txBody>
          <a:bodyPr wrap="square">
            <a:spAutoFit/>
          </a:bodyPr>
          <a:lstStyle/>
          <a:p>
            <a:r>
              <a:rPr lang="en-US" b="1" dirty="0" smtClean="0"/>
              <a:t>Accuracy on “</a:t>
            </a:r>
            <a:r>
              <a:rPr lang="en-US" b="1" dirty="0" err="1" smtClean="0"/>
              <a:t>gold_standard</a:t>
            </a:r>
            <a:r>
              <a:rPr lang="en-US" b="1" dirty="0" smtClean="0"/>
              <a:t>” test set:</a:t>
            </a:r>
            <a:r>
              <a:rPr lang="en-US" dirty="0" smtClean="0"/>
              <a:t> overall </a:t>
            </a:r>
            <a:r>
              <a:rPr lang="en-US" b="1" dirty="0" smtClean="0"/>
              <a:t>0.41% F1-score</a:t>
            </a:r>
            <a:r>
              <a:rPr lang="en-US" dirty="0" smtClean="0"/>
              <a:t> → problem: only </a:t>
            </a:r>
            <a:r>
              <a:rPr lang="en-US" b="1" dirty="0" smtClean="0"/>
              <a:t>24% of the gold standard texts</a:t>
            </a:r>
            <a:r>
              <a:rPr lang="en-US" dirty="0" smtClean="0"/>
              <a:t> are present in the training set, while </a:t>
            </a:r>
            <a:r>
              <a:rPr lang="en-US" b="1" dirty="0" smtClean="0"/>
              <a:t>62% of the classes</a:t>
            </a:r>
            <a:r>
              <a:rPr lang="en-US" dirty="0" smtClean="0"/>
              <a:t> are present in the training set.</a:t>
            </a:r>
          </a:p>
          <a:p>
            <a:pPr>
              <a:buFont typeface="Arial" panose="020B0604020202020204" pitchFamily="34" charset="0"/>
              <a:buChar char="•"/>
            </a:pPr>
            <a:r>
              <a:rPr lang="en-US" dirty="0" smtClean="0"/>
              <a:t>#codes = #texts (size = 948, 82.15% of the gold standard dataset): Accuracy: 0.55% – F1-score (macro-weighted): 0.52%</a:t>
            </a:r>
          </a:p>
          <a:p>
            <a:pPr>
              <a:buFont typeface="Arial" panose="020B0604020202020204" pitchFamily="34" charset="0"/>
              <a:buChar char="•"/>
            </a:pPr>
            <a:r>
              <a:rPr lang="en-US" dirty="0" smtClean="0"/>
              <a:t>#codes &gt; #texts (size = 206, 17.85% of the gold standard dataset): Accuracy: 0.033% – F1-score (macro-weighted): 0.033% → 7 correct, 199 incorrect (outputs exported to Excel and CSV for sharing)</a:t>
            </a:r>
          </a:p>
          <a:p>
            <a:pPr>
              <a:buFont typeface="Arial" panose="020B0604020202020204" pitchFamily="34" charset="0"/>
              <a:buChar char="•"/>
            </a:pPr>
            <a:r>
              <a:rPr lang="en-US" dirty="0" smtClean="0"/>
              <a:t>#texts &gt; #codes (size = 0)</a:t>
            </a:r>
            <a:endParaRPr lang="en-US" dirty="0"/>
          </a:p>
        </p:txBody>
      </p:sp>
      <p:sp>
        <p:nvSpPr>
          <p:cNvPr id="12" name="Rettangolo 11"/>
          <p:cNvSpPr/>
          <p:nvPr/>
        </p:nvSpPr>
        <p:spPr>
          <a:xfrm>
            <a:off x="323468" y="4626022"/>
            <a:ext cx="11714203" cy="1200329"/>
          </a:xfrm>
          <a:prstGeom prst="rect">
            <a:avLst/>
          </a:prstGeom>
        </p:spPr>
        <p:txBody>
          <a:bodyPr wrap="square">
            <a:spAutoFit/>
          </a:bodyPr>
          <a:lstStyle/>
          <a:p>
            <a:r>
              <a:rPr lang="en-US" b="1" dirty="0"/>
              <a:t>OBSERVATION:</a:t>
            </a:r>
            <a:r>
              <a:rPr lang="en-US" dirty="0"/>
              <a:t> for the label encoding of the classes, we include both the classes present in the training set and those in the gold standard, to prevent cases where classes in the gold standard are missing from the training data.</a:t>
            </a:r>
            <a:br>
              <a:rPr lang="en-US" dirty="0"/>
            </a:br>
            <a:r>
              <a:rPr lang="en-US" dirty="0"/>
              <a:t>In the previous case, this issue did not arise because we had obtained it using a </a:t>
            </a:r>
            <a:r>
              <a:rPr lang="en-US" b="1" dirty="0"/>
              <a:t>stratified train-test split</a:t>
            </a:r>
            <a:r>
              <a:rPr lang="en-US" dirty="0"/>
              <a:t>, which ensures that each class has a sample in both the training and test sets.</a:t>
            </a:r>
          </a:p>
        </p:txBody>
      </p:sp>
    </p:spTree>
    <p:extLst>
      <p:ext uri="{BB962C8B-B14F-4D97-AF65-F5344CB8AC3E}">
        <p14:creationId xmlns:p14="http://schemas.microsoft.com/office/powerpoint/2010/main" val="28244098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461346" y="463247"/>
            <a:ext cx="11269308" cy="384721"/>
          </a:xfrm>
        </p:spPr>
        <p:txBody>
          <a:bodyPr/>
          <a:lstStyle/>
          <a:p>
            <a:r>
              <a:rPr lang="it-IT" dirty="0" err="1"/>
              <a:t>References</a:t>
            </a:r>
            <a:endParaRPr lang="it-IT" dirty="0"/>
          </a:p>
        </p:txBody>
      </p:sp>
      <p:sp>
        <p:nvSpPr>
          <p:cNvPr id="5" name="Rettangolo 4"/>
          <p:cNvSpPr/>
          <p:nvPr/>
        </p:nvSpPr>
        <p:spPr>
          <a:xfrm>
            <a:off x="656341" y="1236891"/>
            <a:ext cx="10715991" cy="3693319"/>
          </a:xfrm>
          <a:prstGeom prst="rect">
            <a:avLst/>
          </a:prstGeom>
        </p:spPr>
        <p:txBody>
          <a:bodyPr wrap="square">
            <a:spAutoFit/>
          </a:bodyPr>
          <a:lstStyle/>
          <a:p>
            <a:r>
              <a:rPr lang="it-IT" smtClean="0"/>
              <a:t>[1] Catanese</a:t>
            </a:r>
            <a:r>
              <a:rPr lang="it-IT"/>
              <a:t>, E., Bruno, M., Stefanelli, L., &amp; Pugliese, F. (2023, September). Measuring Social Mood on Economy during Covid times: effects of retraining Supervised Deep Neural Networks. In </a:t>
            </a:r>
            <a:r>
              <a:rPr lang="it-IT" i="1"/>
              <a:t>5th International Conference on Advanced Research Methods and Analytics (CARMA 2023)</a:t>
            </a:r>
            <a:r>
              <a:rPr lang="it-IT"/>
              <a:t> (pp. 139-147). Editorial Universitat Politècnica de València</a:t>
            </a:r>
            <a:r>
              <a:rPr lang="it-IT" smtClean="0"/>
              <a:t>.</a:t>
            </a:r>
          </a:p>
          <a:p>
            <a:endParaRPr lang="it-IT"/>
          </a:p>
          <a:p>
            <a:r>
              <a:rPr lang="it-IT">
                <a:solidFill>
                  <a:srgbClr val="222222"/>
                </a:solidFill>
              </a:rPr>
              <a:t>[2] Bernasconi, E., De Fausti, F., Pugliese, F., Scannapieco, M., &amp; Zardetto, D. (2022). Automatic extraction of land cover statistics from satellite imagery by deep learning. </a:t>
            </a:r>
            <a:r>
              <a:rPr lang="it-IT" i="1">
                <a:solidFill>
                  <a:srgbClr val="222222"/>
                </a:solidFill>
              </a:rPr>
              <a:t>Statistical Journal of the IAOS</a:t>
            </a:r>
            <a:r>
              <a:rPr lang="it-IT">
                <a:solidFill>
                  <a:srgbClr val="222222"/>
                </a:solidFill>
              </a:rPr>
              <a:t>, </a:t>
            </a:r>
            <a:r>
              <a:rPr lang="it-IT" i="1">
                <a:solidFill>
                  <a:srgbClr val="222222"/>
                </a:solidFill>
              </a:rPr>
              <a:t>38</a:t>
            </a:r>
            <a:r>
              <a:rPr lang="it-IT">
                <a:solidFill>
                  <a:srgbClr val="222222"/>
                </a:solidFill>
              </a:rPr>
              <a:t>(1), 183-199.</a:t>
            </a:r>
          </a:p>
          <a:p>
            <a:endParaRPr lang="it-IT">
              <a:solidFill>
                <a:srgbClr val="222222"/>
              </a:solidFill>
            </a:endParaRPr>
          </a:p>
          <a:p>
            <a:r>
              <a:rPr lang="it-IT" smtClean="0"/>
              <a:t>[3] Pugliese</a:t>
            </a:r>
            <a:r>
              <a:rPr lang="it-IT"/>
              <a:t>, F., Pappagallo, A., &amp; De Cubellis, M. (2024, June). Generation of Synthetic Data from Mobile Network Operators (MNO) Data Through Generative Adversarial Networks (GANs). In </a:t>
            </a:r>
            <a:r>
              <a:rPr lang="it-IT" i="1"/>
              <a:t>Scientific Meeting of the Italian Statistical Society</a:t>
            </a:r>
            <a:r>
              <a:rPr lang="it-IT"/>
              <a:t> (pp. 69-74). Cham: Springer Nature Switzerland.</a:t>
            </a:r>
          </a:p>
          <a:p>
            <a:r>
              <a:rPr lang="it-IT" smtClean="0"/>
              <a:t> </a:t>
            </a:r>
          </a:p>
          <a:p>
            <a:endParaRPr lang="it-IT"/>
          </a:p>
          <a:p>
            <a:endParaRPr lang="it-IT" smtClean="0"/>
          </a:p>
        </p:txBody>
      </p:sp>
      <p:sp>
        <p:nvSpPr>
          <p:cNvPr id="8"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a:xfrm>
            <a:off x="323469" y="6397225"/>
            <a:ext cx="501650" cy="365125"/>
          </a:xfrm>
        </p:spPr>
        <p:txBody>
          <a:bodyPr/>
          <a:lstStyle/>
          <a:p>
            <a:pPr>
              <a:defRPr/>
            </a:pPr>
            <a:fld id="{48B4153A-D4C5-4CEF-8992-0D8815C829E3}" type="slidenum">
              <a:rPr lang="en-US" smtClean="0"/>
              <a:pPr>
                <a:defRPr/>
              </a:pPr>
              <a:t>28</a:t>
            </a:fld>
            <a:endParaRPr lang="en-US" dirty="0"/>
          </a:p>
        </p:txBody>
      </p:sp>
    </p:spTree>
    <p:extLst>
      <p:ext uri="{BB962C8B-B14F-4D97-AF65-F5344CB8AC3E}">
        <p14:creationId xmlns:p14="http://schemas.microsoft.com/office/powerpoint/2010/main" val="35360525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07821B-5649-449D-A1C2-3F67CA468A7F}"/>
              </a:ext>
            </a:extLst>
          </p:cNvPr>
          <p:cNvSpPr>
            <a:spLocks noGrp="1"/>
          </p:cNvSpPr>
          <p:nvPr>
            <p:ph type="ctrTitle"/>
          </p:nvPr>
        </p:nvSpPr>
        <p:spPr>
          <a:xfrm>
            <a:off x="487849" y="603334"/>
            <a:ext cx="11283042" cy="1839433"/>
          </a:xfrm>
        </p:spPr>
        <p:txBody>
          <a:bodyPr/>
          <a:lstStyle/>
          <a:p>
            <a:r>
              <a:rPr lang="it-IT" sz="6600" dirty="0" err="1" smtClean="0"/>
              <a:t>Thanks</a:t>
            </a:r>
            <a:endParaRPr lang="it-IT" sz="6600" dirty="0"/>
          </a:p>
        </p:txBody>
      </p:sp>
      <p:sp>
        <p:nvSpPr>
          <p:cNvPr id="3" name="Segnaposto testo 2">
            <a:extLst>
              <a:ext uri="{FF2B5EF4-FFF2-40B4-BE49-F238E27FC236}">
                <a16:creationId xmlns:a16="http://schemas.microsoft.com/office/drawing/2014/main" id="{52857493-CE83-4A58-B836-860B262B8CCD}"/>
              </a:ext>
            </a:extLst>
          </p:cNvPr>
          <p:cNvSpPr>
            <a:spLocks noGrp="1"/>
          </p:cNvSpPr>
          <p:nvPr>
            <p:ph type="body" idx="1"/>
          </p:nvPr>
        </p:nvSpPr>
        <p:spPr>
          <a:xfrm>
            <a:off x="3246635" y="2990328"/>
            <a:ext cx="6064500" cy="2522577"/>
          </a:xfrm>
        </p:spPr>
        <p:txBody>
          <a:bodyPr/>
          <a:lstStyle/>
          <a:p>
            <a:r>
              <a:rPr lang="it-IT" dirty="0"/>
              <a:t>FRANCESCO PUGLIESE | </a:t>
            </a:r>
            <a:r>
              <a:rPr lang="it-IT" dirty="0" smtClean="0">
                <a:hlinkClick r:id="rId3"/>
              </a:rPr>
              <a:t>francesco.pugliese@istat.it</a:t>
            </a:r>
            <a:endParaRPr lang="it-IT" dirty="0"/>
          </a:p>
        </p:txBody>
      </p:sp>
    </p:spTree>
    <p:extLst>
      <p:ext uri="{BB962C8B-B14F-4D97-AF65-F5344CB8AC3E}">
        <p14:creationId xmlns:p14="http://schemas.microsoft.com/office/powerpoint/2010/main" val="28921661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3</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p>
            <a:r>
              <a:rPr lang="it-IT"/>
              <a:t>Use Case 1: AI </a:t>
            </a:r>
            <a:r>
              <a:rPr lang="it-IT" dirty="0"/>
              <a:t>for </a:t>
            </a:r>
            <a:r>
              <a:rPr lang="it-IT" dirty="0" err="1"/>
              <a:t>Sentiment</a:t>
            </a:r>
            <a:r>
              <a:rPr lang="it-IT" dirty="0"/>
              <a:t> Analysis</a:t>
            </a:r>
          </a:p>
        </p:txBody>
      </p:sp>
      <p:sp>
        <p:nvSpPr>
          <p:cNvPr id="10" name="Titolo 1">
            <a:extLst>
              <a:ext uri="{FF2B5EF4-FFF2-40B4-BE49-F238E27FC236}">
                <a16:creationId xmlns:a16="http://schemas.microsoft.com/office/drawing/2014/main" id="{AF466C80-02C7-D114-370E-FCF1C028751E}"/>
              </a:ext>
            </a:extLst>
          </p:cNvPr>
          <p:cNvSpPr txBox="1">
            <a:spLocks/>
          </p:cNvSpPr>
          <p:nvPr/>
        </p:nvSpPr>
        <p:spPr bwMode="auto">
          <a:xfrm>
            <a:off x="4112437" y="1272408"/>
            <a:ext cx="11204575"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lvl1pPr algn="l" defTabSz="457200" rtl="0" fontAlgn="base">
              <a:lnSpc>
                <a:spcPts val="3000"/>
              </a:lnSpc>
              <a:spcBef>
                <a:spcPct val="0"/>
              </a:spcBef>
              <a:spcAft>
                <a:spcPct val="0"/>
              </a:spcAft>
              <a:defRPr sz="2800" b="1" kern="1200" cap="none" baseline="0">
                <a:solidFill>
                  <a:srgbClr val="595959"/>
                </a:solidFill>
                <a:latin typeface="Arial" panose="020B0604020202020204" pitchFamily="34" charset="0"/>
                <a:ea typeface="+mj-ea"/>
                <a:cs typeface="Arial" panose="020B0604020202020204" pitchFamily="34" charset="0"/>
              </a:defRPr>
            </a:lvl1pPr>
            <a:lvl2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2pPr>
            <a:lvl3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3pPr>
            <a:lvl4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4pPr>
            <a:lvl5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u="sng" smtClean="0">
                <a:effectLst>
                  <a:outerShdw blurRad="38100" dist="38100" dir="2700000" algn="tl">
                    <a:srgbClr val="000000">
                      <a:alpha val="43137"/>
                    </a:srgbClr>
                  </a:outerShdw>
                </a:effectLst>
              </a:rPr>
              <a:t>Bidirectional</a:t>
            </a:r>
            <a:r>
              <a:rPr lang="en-US" smtClean="0">
                <a:effectLst>
                  <a:outerShdw blurRad="38100" dist="38100" dir="2700000" algn="tl">
                    <a:srgbClr val="000000">
                      <a:alpha val="43137"/>
                    </a:srgbClr>
                  </a:outerShdw>
                </a:effectLst>
              </a:rPr>
              <a:t> </a:t>
            </a:r>
            <a:r>
              <a:rPr lang="en-US" u="sng" smtClean="0">
                <a:effectLst>
                  <a:outerShdw blurRad="38100" dist="38100" dir="2700000" algn="tl">
                    <a:srgbClr val="000000">
                      <a:alpha val="43137"/>
                    </a:srgbClr>
                  </a:outerShdw>
                </a:effectLst>
              </a:rPr>
              <a:t>LSTM</a:t>
            </a:r>
            <a:endParaRPr lang="en-US" u="sng" dirty="0">
              <a:effectLst>
                <a:outerShdw blurRad="38100" dist="38100" dir="2700000" algn="tl">
                  <a:srgbClr val="000000">
                    <a:alpha val="43137"/>
                  </a:srgbClr>
                </a:outerShdw>
              </a:effectLst>
            </a:endParaRPr>
          </a:p>
        </p:txBody>
      </p:sp>
      <p:sp>
        <p:nvSpPr>
          <p:cNvPr id="11" name="CasellaDiTesto 10">
            <a:extLst>
              <a:ext uri="{FF2B5EF4-FFF2-40B4-BE49-F238E27FC236}">
                <a16:creationId xmlns:a16="http://schemas.microsoft.com/office/drawing/2014/main" id="{BBC4DE3A-CAEA-7753-42C0-0BC7E1AA3D4D}"/>
              </a:ext>
            </a:extLst>
          </p:cNvPr>
          <p:cNvSpPr txBox="1"/>
          <p:nvPr/>
        </p:nvSpPr>
        <p:spPr>
          <a:xfrm>
            <a:off x="1085995" y="1802733"/>
            <a:ext cx="10515600" cy="2308324"/>
          </a:xfrm>
          <a:prstGeom prst="rect">
            <a:avLst/>
          </a:prstGeom>
          <a:noFill/>
        </p:spPr>
        <p:txBody>
          <a:bodyPr wrap="square">
            <a:spAutoFit/>
          </a:bodyPr>
          <a:lstStyle/>
          <a:p>
            <a:pPr marL="457200" indent="-457200">
              <a:buFont typeface="Wingdings" panose="05000000000000000000" pitchFamily="2" charset="2"/>
              <a:buChar char="§"/>
            </a:pPr>
            <a:r>
              <a:rPr lang="en-US" sz="2400">
                <a:solidFill>
                  <a:prstClr val="black"/>
                </a:solidFill>
                <a:latin typeface="Calibri" panose="020F0502020204030204"/>
              </a:rPr>
              <a:t>Our classification </a:t>
            </a:r>
            <a:r>
              <a:rPr lang="en-US" sz="2400" smtClean="0">
                <a:solidFill>
                  <a:prstClr val="black"/>
                </a:solidFill>
                <a:latin typeface="Calibri" panose="020F0502020204030204"/>
              </a:rPr>
              <a:t>model is </a:t>
            </a:r>
            <a:r>
              <a:rPr lang="en-US" sz="2400">
                <a:solidFill>
                  <a:prstClr val="black"/>
                </a:solidFill>
                <a:latin typeface="Calibri" panose="020F0502020204030204"/>
              </a:rPr>
              <a:t>a Bidirectional Long short-term memory (BiLSTM). LSTMs are a type of RNN able to process long sequences of data whereas BiLSTM are able to understand the left context and right context of sequences</a:t>
            </a:r>
            <a:r>
              <a:rPr lang="en-US" sz="2400" smtClean="0">
                <a:solidFill>
                  <a:prstClr val="black"/>
                </a:solidFill>
                <a:latin typeface="Calibri" panose="020F0502020204030204"/>
              </a:rPr>
              <a:t>.</a:t>
            </a:r>
          </a:p>
          <a:p>
            <a:r>
              <a:rPr lang="en-US" sz="2400" smtClean="0">
                <a:solidFill>
                  <a:prstClr val="black"/>
                </a:solidFill>
                <a:latin typeface="Calibri" panose="020F0502020204030204"/>
              </a:rPr>
              <a:t> </a:t>
            </a:r>
            <a:endParaRPr lang="en-US" sz="2400">
              <a:solidFill>
                <a:prstClr val="black"/>
              </a:solidFill>
              <a:latin typeface="Calibri" panose="020F0502020204030204"/>
            </a:endParaRPr>
          </a:p>
          <a:p>
            <a:pPr marL="457200" indent="-457200">
              <a:buFont typeface="Wingdings" panose="05000000000000000000" pitchFamily="2" charset="2"/>
              <a:buChar char="§"/>
            </a:pPr>
            <a:r>
              <a:rPr lang="en-US" sz="2400">
                <a:solidFill>
                  <a:prstClr val="black"/>
                </a:solidFill>
                <a:latin typeface="Calibri" panose="020F0502020204030204"/>
              </a:rPr>
              <a:t>A LSTM memory cell is composed of 4 units exactly: an input gate, an output gate, a forget gate and a self-recurrent neuron. </a:t>
            </a:r>
          </a:p>
        </p:txBody>
      </p:sp>
      <p:pic>
        <p:nvPicPr>
          <p:cNvPr id="12" name="Immagine 11">
            <a:extLst>
              <a:ext uri="{FF2B5EF4-FFF2-40B4-BE49-F238E27FC236}">
                <a16:creationId xmlns:a16="http://schemas.microsoft.com/office/drawing/2014/main" id="{1FCD2CD2-D81C-E0CB-B180-391F0CD275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0086" y="4111057"/>
            <a:ext cx="6137822" cy="2311418"/>
          </a:xfrm>
          <a:prstGeom prst="rect">
            <a:avLst/>
          </a:prstGeom>
          <a:noFill/>
          <a:ln>
            <a:noFill/>
          </a:ln>
        </p:spPr>
      </p:pic>
      <p:pic>
        <p:nvPicPr>
          <p:cNvPr id="13" name="Immagine 12">
            <a:extLst>
              <a:ext uri="{FF2B5EF4-FFF2-40B4-BE49-F238E27FC236}">
                <a16:creationId xmlns:a16="http://schemas.microsoft.com/office/drawing/2014/main" id="{93372C08-A9C8-A984-9989-1B14DCF538D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09002" y="4256661"/>
            <a:ext cx="3531647" cy="2009850"/>
          </a:xfrm>
          <a:prstGeom prst="rect">
            <a:avLst/>
          </a:prstGeom>
          <a:noFill/>
          <a:ln>
            <a:noFill/>
          </a:ln>
        </p:spPr>
      </p:pic>
    </p:spTree>
    <p:extLst>
      <p:ext uri="{BB962C8B-B14F-4D97-AF65-F5344CB8AC3E}">
        <p14:creationId xmlns:p14="http://schemas.microsoft.com/office/powerpoint/2010/main" val="39868179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4</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p>
            <a:r>
              <a:rPr lang="it-IT"/>
              <a:t>Use Case 1: AI </a:t>
            </a:r>
            <a:r>
              <a:rPr lang="it-IT" dirty="0"/>
              <a:t>for </a:t>
            </a:r>
            <a:r>
              <a:rPr lang="it-IT" err="1"/>
              <a:t>Sentiment</a:t>
            </a:r>
            <a:r>
              <a:rPr lang="it-IT"/>
              <a:t> </a:t>
            </a:r>
            <a:r>
              <a:rPr lang="it-IT" smtClean="0"/>
              <a:t>Analysis</a:t>
            </a:r>
            <a:endParaRPr lang="it-IT" dirty="0"/>
          </a:p>
        </p:txBody>
      </p:sp>
      <p:sp>
        <p:nvSpPr>
          <p:cNvPr id="2" name="Rettangolo 1"/>
          <p:cNvSpPr/>
          <p:nvPr/>
        </p:nvSpPr>
        <p:spPr>
          <a:xfrm>
            <a:off x="4852521" y="1316481"/>
            <a:ext cx="1639167"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p>
            <a:pPr eaLnBrk="1" hangingPunct="1">
              <a:lnSpc>
                <a:spcPts val="3000"/>
              </a:lnSpc>
            </a:pPr>
            <a:r>
              <a:rPr lang="en-US" sz="2800" b="1" u="sng">
                <a:solidFill>
                  <a:srgbClr val="595959"/>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FastText</a:t>
            </a:r>
            <a:endParaRPr lang="it-IT" sz="2800" b="1" u="sng">
              <a:solidFill>
                <a:srgbClr val="595959"/>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endParaRPr>
          </a:p>
        </p:txBody>
      </p:sp>
      <p:sp>
        <p:nvSpPr>
          <p:cNvPr id="3" name="Rettangolo 2"/>
          <p:cNvSpPr/>
          <p:nvPr/>
        </p:nvSpPr>
        <p:spPr>
          <a:xfrm>
            <a:off x="653079" y="1703718"/>
            <a:ext cx="11191590" cy="2677656"/>
          </a:xfrm>
          <a:prstGeom prst="rect">
            <a:avLst/>
          </a:prstGeom>
          <a:noFill/>
        </p:spPr>
        <p:txBody>
          <a:bodyPr wrap="square">
            <a:spAutoFit/>
          </a:bodyPr>
          <a:lstStyle/>
          <a:p>
            <a:pPr marL="457200" indent="-457200">
              <a:buFont typeface="Wingdings" panose="05000000000000000000" pitchFamily="2" charset="2"/>
              <a:buChar char="§"/>
            </a:pPr>
            <a:r>
              <a:rPr lang="en-US" sz="2400">
                <a:solidFill>
                  <a:prstClr val="black"/>
                </a:solidFill>
                <a:latin typeface="Calibri" panose="020F0502020204030204"/>
              </a:rPr>
              <a:t>Our </a:t>
            </a:r>
            <a:r>
              <a:rPr lang="en-US" sz="2400" b="1">
                <a:solidFill>
                  <a:prstClr val="black"/>
                </a:solidFill>
                <a:latin typeface="Calibri" panose="020F0502020204030204"/>
              </a:rPr>
              <a:t>Word Embeddings </a:t>
            </a:r>
            <a:r>
              <a:rPr lang="en-US" sz="2400" smtClean="0">
                <a:solidFill>
                  <a:prstClr val="black"/>
                </a:solidFill>
                <a:latin typeface="Calibri" panose="020F0502020204030204"/>
              </a:rPr>
              <a:t>Model </a:t>
            </a:r>
            <a:r>
              <a:rPr lang="en-US" sz="2400" b="1" i="1">
                <a:solidFill>
                  <a:prstClr val="black"/>
                </a:solidFill>
                <a:latin typeface="Calibri" panose="020F0502020204030204"/>
              </a:rPr>
              <a:t>(</a:t>
            </a:r>
            <a:r>
              <a:rPr lang="it-IT" sz="2400" b="1" i="1">
                <a:solidFill>
                  <a:prstClr val="black"/>
                </a:solidFill>
                <a:latin typeface="Calibri" panose="020F0502020204030204"/>
              </a:rPr>
              <a:t>Catanese, E., Bruno, M., Stefanelli, L., &amp; Pugliese, F., 2023, </a:t>
            </a:r>
            <a:r>
              <a:rPr lang="it-IT" sz="2400" b="1" i="1" smtClean="0">
                <a:solidFill>
                  <a:prstClr val="black"/>
                </a:solidFill>
                <a:latin typeface="Calibri" panose="020F0502020204030204"/>
              </a:rPr>
              <a:t>September </a:t>
            </a:r>
            <a:r>
              <a:rPr lang="it-IT" sz="2400" b="1" i="1">
                <a:solidFill>
                  <a:prstClr val="black"/>
                </a:solidFill>
                <a:latin typeface="Calibri" panose="020F0502020204030204"/>
              </a:rPr>
              <a:t>- </a:t>
            </a:r>
            <a:r>
              <a:rPr lang="en-US" sz="2400" b="1" i="1">
                <a:solidFill>
                  <a:prstClr val="black"/>
                </a:solidFill>
                <a:latin typeface="Calibri" panose="020F0502020204030204"/>
              </a:rPr>
              <a:t>Winner of the Best Paper Award </a:t>
            </a:r>
            <a:r>
              <a:rPr lang="en-US" sz="2400" b="1" i="1" smtClean="0">
                <a:solidFill>
                  <a:prstClr val="black"/>
                </a:solidFill>
                <a:latin typeface="Calibri" panose="020F0502020204030204"/>
              </a:rPr>
              <a:t>- 1st Place - </a:t>
            </a:r>
            <a:r>
              <a:rPr lang="en-US" sz="2400" b="1" i="1">
                <a:solidFill>
                  <a:prstClr val="black"/>
                </a:solidFill>
                <a:latin typeface="Calibri" panose="020F0502020204030204"/>
              </a:rPr>
              <a:t>CARMA 2023</a:t>
            </a:r>
            <a:r>
              <a:rPr lang="it-IT" sz="2400" b="1" i="1" smtClean="0">
                <a:solidFill>
                  <a:prstClr val="black"/>
                </a:solidFill>
                <a:latin typeface="Calibri" panose="020F0502020204030204"/>
              </a:rPr>
              <a:t>)</a:t>
            </a:r>
            <a:r>
              <a:rPr lang="it-IT" sz="2400" i="1" smtClean="0">
                <a:solidFill>
                  <a:prstClr val="black"/>
                </a:solidFill>
                <a:latin typeface="Calibri" panose="020F0502020204030204"/>
              </a:rPr>
              <a:t> </a:t>
            </a:r>
            <a:r>
              <a:rPr lang="en-US" sz="2400" smtClean="0">
                <a:solidFill>
                  <a:prstClr val="black"/>
                </a:solidFill>
                <a:latin typeface="Calibri" panose="020F0502020204030204"/>
              </a:rPr>
              <a:t>is </a:t>
            </a:r>
            <a:r>
              <a:rPr lang="en-US" sz="2400" b="1">
                <a:solidFill>
                  <a:prstClr val="black"/>
                </a:solidFill>
                <a:latin typeface="Calibri" panose="020F0502020204030204"/>
              </a:rPr>
              <a:t>FastText</a:t>
            </a:r>
            <a:r>
              <a:rPr lang="en-US" sz="2400">
                <a:solidFill>
                  <a:prstClr val="black"/>
                </a:solidFill>
                <a:latin typeface="Calibri" panose="020F0502020204030204"/>
              </a:rPr>
              <a:t> which is an evolution of </a:t>
            </a:r>
            <a:r>
              <a:rPr lang="en-US" sz="2400" b="1">
                <a:solidFill>
                  <a:prstClr val="black"/>
                </a:solidFill>
                <a:latin typeface="Calibri" panose="020F0502020204030204"/>
              </a:rPr>
              <a:t>Word2Vec</a:t>
            </a:r>
            <a:r>
              <a:rPr lang="en-US" sz="2400">
                <a:solidFill>
                  <a:prstClr val="black"/>
                </a:solidFill>
                <a:latin typeface="Calibri" panose="020F0502020204030204"/>
              </a:rPr>
              <a:t>. </a:t>
            </a:r>
          </a:p>
          <a:p>
            <a:pPr marL="457200" indent="-457200">
              <a:buFont typeface="Wingdings" panose="05000000000000000000" pitchFamily="2" charset="2"/>
              <a:buChar char="§"/>
            </a:pPr>
            <a:r>
              <a:rPr lang="en-US" sz="2400" b="1">
                <a:solidFill>
                  <a:prstClr val="black"/>
                </a:solidFill>
                <a:latin typeface="Calibri" panose="020F0502020204030204"/>
              </a:rPr>
              <a:t>FastText</a:t>
            </a:r>
            <a:r>
              <a:rPr lang="en-US" sz="2400">
                <a:solidFill>
                  <a:prstClr val="black"/>
                </a:solidFill>
                <a:latin typeface="Calibri" panose="020F0502020204030204"/>
              </a:rPr>
              <a:t> enables to quickly train models on large corpora </a:t>
            </a:r>
          </a:p>
          <a:p>
            <a:pPr marL="457200" indent="-457200">
              <a:buFont typeface="Wingdings" panose="05000000000000000000" pitchFamily="2" charset="2"/>
              <a:buChar char="§"/>
            </a:pPr>
            <a:r>
              <a:rPr lang="en-US" sz="2400" b="1">
                <a:solidFill>
                  <a:prstClr val="black"/>
                </a:solidFill>
                <a:latin typeface="Calibri" panose="020F0502020204030204"/>
              </a:rPr>
              <a:t>FastText</a:t>
            </a:r>
            <a:r>
              <a:rPr lang="en-US" sz="2400">
                <a:solidFill>
                  <a:prstClr val="black"/>
                </a:solidFill>
                <a:latin typeface="Calibri" panose="020F0502020204030204"/>
              </a:rPr>
              <a:t> make use of hierarchical soft-max based which is able to noticeably drop computational complexity and can be trained on more than one billion words in less than ten minutes using a standard multicore </a:t>
            </a:r>
            <a:r>
              <a:rPr lang="en-US" sz="2400" b="1">
                <a:solidFill>
                  <a:prstClr val="black"/>
                </a:solidFill>
                <a:latin typeface="Calibri" panose="020F0502020204030204"/>
              </a:rPr>
              <a:t>CPU</a:t>
            </a:r>
            <a:r>
              <a:rPr lang="en-US" sz="2400">
                <a:solidFill>
                  <a:prstClr val="black"/>
                </a:solidFill>
                <a:latin typeface="Calibri" panose="020F0502020204030204"/>
              </a:rPr>
              <a:t>. </a:t>
            </a:r>
            <a:endParaRPr lang="it-IT" sz="2400">
              <a:solidFill>
                <a:prstClr val="black"/>
              </a:solidFill>
              <a:latin typeface="Calibri" panose="020F0502020204030204"/>
            </a:endParaRPr>
          </a:p>
        </p:txBody>
      </p:sp>
      <p:pic>
        <p:nvPicPr>
          <p:cNvPr id="14" name="Immagine 13" descr="Immagine che contiene testo&#10;&#10;Descrizione generata automaticamente">
            <a:extLst>
              <a:ext uri="{FF2B5EF4-FFF2-40B4-BE49-F238E27FC236}">
                <a16:creationId xmlns:a16="http://schemas.microsoft.com/office/drawing/2014/main" id="{BB1DBCC2-3120-22C8-99C9-4D136CA2AC7A}"/>
              </a:ext>
            </a:extLst>
          </p:cNvPr>
          <p:cNvPicPr>
            <a:picLocks noChangeAspect="1"/>
          </p:cNvPicPr>
          <p:nvPr/>
        </p:nvPicPr>
        <p:blipFill>
          <a:blip r:embed="rId3"/>
          <a:stretch>
            <a:fillRect/>
          </a:stretch>
        </p:blipFill>
        <p:spPr>
          <a:xfrm>
            <a:off x="3674423" y="4381374"/>
            <a:ext cx="5001744" cy="2380976"/>
          </a:xfrm>
          <a:prstGeom prst="rect">
            <a:avLst/>
          </a:prstGeom>
        </p:spPr>
      </p:pic>
    </p:spTree>
    <p:extLst>
      <p:ext uri="{BB962C8B-B14F-4D97-AF65-F5344CB8AC3E}">
        <p14:creationId xmlns:p14="http://schemas.microsoft.com/office/powerpoint/2010/main" val="40208859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5</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p>
            <a:r>
              <a:rPr lang="it-IT"/>
              <a:t>Use Case 1: AI </a:t>
            </a:r>
            <a:r>
              <a:rPr lang="it-IT" dirty="0"/>
              <a:t>for </a:t>
            </a:r>
            <a:r>
              <a:rPr lang="it-IT" dirty="0" err="1"/>
              <a:t>Sentiment</a:t>
            </a:r>
            <a:r>
              <a:rPr lang="it-IT" dirty="0"/>
              <a:t> Analysis</a:t>
            </a:r>
          </a:p>
        </p:txBody>
      </p:sp>
      <p:sp>
        <p:nvSpPr>
          <p:cNvPr id="7" name="Titolo 1">
            <a:extLst>
              <a:ext uri="{FF2B5EF4-FFF2-40B4-BE49-F238E27FC236}">
                <a16:creationId xmlns:a16="http://schemas.microsoft.com/office/drawing/2014/main" id="{AF466C80-02C7-D114-370E-FCF1C028751E}"/>
              </a:ext>
            </a:extLst>
          </p:cNvPr>
          <p:cNvSpPr txBox="1">
            <a:spLocks/>
          </p:cNvSpPr>
          <p:nvPr/>
        </p:nvSpPr>
        <p:spPr bwMode="auto">
          <a:xfrm>
            <a:off x="838200" y="1301185"/>
            <a:ext cx="11204575"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lvl1pPr algn="l" defTabSz="457200" rtl="0" fontAlgn="base">
              <a:lnSpc>
                <a:spcPts val="3000"/>
              </a:lnSpc>
              <a:spcBef>
                <a:spcPct val="0"/>
              </a:spcBef>
              <a:spcAft>
                <a:spcPct val="0"/>
              </a:spcAft>
              <a:defRPr sz="2800" b="1" kern="1200" cap="none" baseline="0">
                <a:solidFill>
                  <a:srgbClr val="595959"/>
                </a:solidFill>
                <a:latin typeface="Arial" panose="020B0604020202020204" pitchFamily="34" charset="0"/>
                <a:ea typeface="+mj-ea"/>
                <a:cs typeface="Arial" panose="020B0604020202020204" pitchFamily="34" charset="0"/>
              </a:defRPr>
            </a:lvl1pPr>
            <a:lvl2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2pPr>
            <a:lvl3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3pPr>
            <a:lvl4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4pPr>
            <a:lvl5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u="sng" smtClean="0"/>
              <a:t>Why a new Index?</a:t>
            </a:r>
            <a:endParaRPr lang="en-US" u="sng" dirty="0"/>
          </a:p>
        </p:txBody>
      </p:sp>
      <p:sp>
        <p:nvSpPr>
          <p:cNvPr id="9" name="Rettangolo 8">
            <a:extLst>
              <a:ext uri="{FF2B5EF4-FFF2-40B4-BE49-F238E27FC236}">
                <a16:creationId xmlns:a16="http://schemas.microsoft.com/office/drawing/2014/main" id="{04A2FF46-B66A-0B94-26A3-2A583E740A2C}"/>
              </a:ext>
            </a:extLst>
          </p:cNvPr>
          <p:cNvSpPr/>
          <p:nvPr/>
        </p:nvSpPr>
        <p:spPr>
          <a:xfrm>
            <a:off x="574295" y="1947041"/>
            <a:ext cx="6081686" cy="3954994"/>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marR="0" lvl="0" indent="-228600" algn="l" defTabSz="91440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chemeClr val="tx1"/>
                </a:solidFill>
                <a:effectLst/>
                <a:uLnTx/>
                <a:uFillTx/>
                <a:latin typeface="Calibri" panose="020F0502020204030204"/>
                <a:ea typeface="+mn-ea"/>
                <a:cs typeface="+mn-cs"/>
              </a:rPr>
              <a:t>ISTAT’s Index (SMEI) needed a revision to deal with new events (Covid pandemic)</a:t>
            </a:r>
          </a:p>
          <a:p>
            <a:pPr marL="228600" marR="0" lvl="0" indent="-228600" algn="l" defTabSz="91440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chemeClr val="tx1"/>
                </a:solidFill>
                <a:effectLst/>
                <a:uLnTx/>
                <a:uFillTx/>
                <a:latin typeface="Calibri" panose="020F0502020204030204"/>
                <a:ea typeface="+mn-ea"/>
                <a:cs typeface="+mn-cs"/>
              </a:rPr>
              <a:t>The proposed </a:t>
            </a:r>
            <a:r>
              <a:rPr lang="en-GB" sz="2800" dirty="0">
                <a:solidFill>
                  <a:schemeClr val="tx1"/>
                </a:solidFill>
                <a:latin typeface="Calibri" panose="020F0502020204030204"/>
              </a:rPr>
              <a:t>model </a:t>
            </a:r>
            <a:r>
              <a:rPr kumimoji="0" lang="en-GB" sz="2800" b="0" i="0" u="none" strike="noStrike" kern="1200" cap="none" spc="0" normalizeH="0" baseline="0" noProof="0" dirty="0">
                <a:ln>
                  <a:noFill/>
                </a:ln>
                <a:solidFill>
                  <a:schemeClr val="tx1"/>
                </a:solidFill>
                <a:effectLst/>
                <a:uLnTx/>
                <a:uFillTx/>
                <a:latin typeface="Calibri" panose="020F0502020204030204"/>
                <a:ea typeface="+mn-ea"/>
                <a:cs typeface="+mn-cs"/>
              </a:rPr>
              <a:t>may have a higher adaptability to new information</a:t>
            </a:r>
          </a:p>
          <a:p>
            <a:pPr marL="228600" indent="-228600">
              <a:lnSpc>
                <a:spcPct val="90000"/>
              </a:lnSpc>
              <a:spcBef>
                <a:spcPts val="1200"/>
              </a:spcBef>
              <a:spcAft>
                <a:spcPts val="1200"/>
              </a:spcAft>
              <a:buFont typeface="Arial" panose="020B0604020202020204" pitchFamily="34" charset="0"/>
              <a:buChar char="•"/>
              <a:defRPr/>
            </a:pPr>
            <a:r>
              <a:rPr lang="en-GB" sz="2800" dirty="0">
                <a:solidFill>
                  <a:schemeClr val="tx1"/>
                </a:solidFill>
                <a:latin typeface="Calibri" panose="020F0502020204030204"/>
              </a:rPr>
              <a:t>The proposed model is a neural network that has been trained on a set of labelled Tweets that do not contain references to the pandemic</a:t>
            </a:r>
            <a:endParaRPr kumimoji="0" lang="en-GB" sz="2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0" name="Rettangolo 9">
            <a:extLst>
              <a:ext uri="{FF2B5EF4-FFF2-40B4-BE49-F238E27FC236}">
                <a16:creationId xmlns:a16="http://schemas.microsoft.com/office/drawing/2014/main" id="{8743A0A9-7DEC-561D-581A-AB19E7C1261F}"/>
              </a:ext>
            </a:extLst>
          </p:cNvPr>
          <p:cNvSpPr/>
          <p:nvPr/>
        </p:nvSpPr>
        <p:spPr>
          <a:xfrm>
            <a:off x="7255173" y="1493545"/>
            <a:ext cx="4408602" cy="3038753"/>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marR="0" lvl="0" indent="-228600" algn="l" defTabSz="91440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rPr>
              <a:t>Computed daily using the sentiment predicted by the model on a set of tweets</a:t>
            </a:r>
          </a:p>
          <a:p>
            <a:pPr marL="228600" marR="0" lvl="0" indent="-228600" algn="l" defTabSz="91440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lang="en-US" sz="2000" dirty="0">
                <a:solidFill>
                  <a:prstClr val="black"/>
                </a:solidFill>
                <a:latin typeface="Calibri" panose="020F0502020204030204"/>
              </a:rPr>
              <a:t>The sentiment is predicted using a neural network</a:t>
            </a:r>
            <a:endParaRPr kumimoji="0" lang="en-US" sz="2000" b="0" i="0" u="none" strike="noStrike" kern="1200" cap="none" spc="0" normalizeH="0" baseline="0" noProof="0" dirty="0">
              <a:ln>
                <a:noFill/>
              </a:ln>
              <a:solidFill>
                <a:prstClr val="black"/>
              </a:solidFill>
              <a:effectLst/>
              <a:uLnTx/>
              <a:uFillTx/>
              <a:latin typeface="Calibri" panose="020F0502020204030204"/>
            </a:endParaRPr>
          </a:p>
          <a:p>
            <a:pPr marL="228600" indent="-228600">
              <a:lnSpc>
                <a:spcPct val="90000"/>
              </a:lnSpc>
              <a:spcBef>
                <a:spcPts val="1200"/>
              </a:spcBef>
              <a:spcAft>
                <a:spcPts val="1200"/>
              </a:spcAft>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a:rPr>
              <a:t>The set of tweets is the same used by ISTAT for the SMEI</a:t>
            </a:r>
          </a:p>
          <a:p>
            <a:pPr marL="228600" marR="0" lvl="0" indent="-228600" algn="l" defTabSz="914400" rtl="0" eaLnBrk="1" fontAlgn="auto" latinLnBrk="0" hangingPunct="1">
              <a:lnSpc>
                <a:spcPct val="90000"/>
              </a:lnSpc>
              <a:spcBef>
                <a:spcPts val="1200"/>
              </a:spcBef>
              <a:spcAft>
                <a:spcPts val="12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rPr>
              <a:t>Computed for the first half of 2020</a:t>
            </a:r>
          </a:p>
        </p:txBody>
      </p:sp>
      <mc:AlternateContent xmlns:mc="http://schemas.openxmlformats.org/markup-compatibility/2006" xmlns:a14="http://schemas.microsoft.com/office/drawing/2010/main">
        <mc:Choice Requires="a14">
          <p:sp>
            <p:nvSpPr>
              <p:cNvPr id="11" name="Rettangolo 10">
                <a:extLst>
                  <a:ext uri="{FF2B5EF4-FFF2-40B4-BE49-F238E27FC236}">
                    <a16:creationId xmlns:a16="http://schemas.microsoft.com/office/drawing/2014/main" id="{7BE5C853-F0E8-22F7-608D-A832C6DD4A42}"/>
                  </a:ext>
                </a:extLst>
              </p:cNvPr>
              <p:cNvSpPr/>
              <p:nvPr/>
            </p:nvSpPr>
            <p:spPr>
              <a:xfrm>
                <a:off x="6951951" y="5037982"/>
                <a:ext cx="4913984" cy="1185143"/>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spcAft>
                    <a:spcPts val="600"/>
                  </a:spcAft>
                </a:pPr>
                <a14:m>
                  <m:oMathPara xmlns:m="http://schemas.openxmlformats.org/officeDocument/2006/math">
                    <m:oMathParaPr>
                      <m:jc m:val="center"/>
                    </m:oMathParaPr>
                    <m:oMath xmlns:m="http://schemas.openxmlformats.org/officeDocument/2006/math">
                      <m:r>
                        <a:rPr lang="en-US" sz="2800" i="1" smtClean="0">
                          <a:solidFill>
                            <a:schemeClr val="tx1"/>
                          </a:solidFill>
                          <a:latin typeface="Cambria Math" panose="02040503050406030204" pitchFamily="18" charset="0"/>
                        </a:rPr>
                        <m:t>𝐷𝐿</m:t>
                      </m:r>
                      <m:r>
                        <a:rPr lang="en-US" sz="2800" i="1" smtClean="0">
                          <a:solidFill>
                            <a:schemeClr val="tx1"/>
                          </a:solidFill>
                          <a:latin typeface="Cambria Math" panose="02040503050406030204" pitchFamily="18" charset="0"/>
                        </a:rPr>
                        <m:t>−</m:t>
                      </m:r>
                      <m:r>
                        <a:rPr lang="en-US" sz="2800" i="1" smtClean="0">
                          <a:solidFill>
                            <a:schemeClr val="tx1"/>
                          </a:solidFill>
                          <a:latin typeface="Cambria Math" panose="02040503050406030204" pitchFamily="18" charset="0"/>
                        </a:rPr>
                        <m:t>𝑆𝑀𝐸𝐼</m:t>
                      </m:r>
                      <m:r>
                        <a:rPr lang="en-US" sz="2800" i="1" smtClean="0">
                          <a:solidFill>
                            <a:schemeClr val="tx1"/>
                          </a:solidFill>
                          <a:latin typeface="Cambria Math" panose="02040503050406030204" pitchFamily="18" charset="0"/>
                        </a:rPr>
                        <m:t>=</m:t>
                      </m:r>
                      <m:f>
                        <m:fPr>
                          <m:ctrlPr>
                            <a:rPr lang="en-US" sz="2800" i="1">
                              <a:solidFill>
                                <a:schemeClr val="tx1"/>
                              </a:solidFill>
                              <a:latin typeface="Cambria Math" panose="02040503050406030204" pitchFamily="18" charset="0"/>
                            </a:rPr>
                          </m:ctrlPr>
                        </m:fPr>
                        <m:num>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𝑁</m:t>
                              </m:r>
                            </m:e>
                            <m:sub>
                              <m:r>
                                <a:rPr lang="en-US" sz="2800" i="1">
                                  <a:solidFill>
                                    <a:schemeClr val="tx1"/>
                                  </a:solidFill>
                                  <a:latin typeface="Cambria Math" panose="02040503050406030204" pitchFamily="18" charset="0"/>
                                </a:rPr>
                                <m:t>𝑃</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𝑁</m:t>
                              </m:r>
                            </m:e>
                            <m:sub>
                              <m:r>
                                <a:rPr lang="en-US" sz="2800" i="1">
                                  <a:solidFill>
                                    <a:schemeClr val="tx1"/>
                                  </a:solidFill>
                                  <a:latin typeface="Cambria Math" panose="02040503050406030204" pitchFamily="18" charset="0"/>
                                </a:rPr>
                                <m:t>𝑁</m:t>
                              </m:r>
                            </m:sub>
                          </m:sSub>
                        </m:num>
                        <m:den>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𝑁</m:t>
                              </m:r>
                            </m:e>
                            <m:sub>
                              <m:r>
                                <a:rPr lang="en-US" sz="2800" i="1">
                                  <a:solidFill>
                                    <a:schemeClr val="tx1"/>
                                  </a:solidFill>
                                  <a:latin typeface="Cambria Math" panose="02040503050406030204" pitchFamily="18" charset="0"/>
                                </a:rPr>
                                <m:t>𝑃</m:t>
                              </m:r>
                            </m:sub>
                          </m:sSub>
                          <m:r>
                            <a:rPr lang="en-US" sz="2800" i="1">
                              <a:solidFill>
                                <a:schemeClr val="tx1"/>
                              </a:solidFill>
                              <a:latin typeface="Cambria Math" panose="02040503050406030204" pitchFamily="18" charset="0"/>
                            </a:rPr>
                            <m:t>+</m:t>
                          </m:r>
                          <m:sSub>
                            <m:sSubPr>
                              <m:ctrlPr>
                                <a:rPr lang="en-US" sz="2800" i="1">
                                  <a:solidFill>
                                    <a:schemeClr val="tx1"/>
                                  </a:solidFill>
                                  <a:latin typeface="Cambria Math" panose="02040503050406030204" pitchFamily="18" charset="0"/>
                                </a:rPr>
                              </m:ctrlPr>
                            </m:sSubPr>
                            <m:e>
                              <m:r>
                                <a:rPr lang="en-US" sz="2800" i="1">
                                  <a:solidFill>
                                    <a:schemeClr val="tx1"/>
                                  </a:solidFill>
                                  <a:latin typeface="Cambria Math" panose="02040503050406030204" pitchFamily="18" charset="0"/>
                                </a:rPr>
                                <m:t>𝑁</m:t>
                              </m:r>
                            </m:e>
                            <m:sub>
                              <m:r>
                                <a:rPr lang="en-US" sz="2800" i="1">
                                  <a:solidFill>
                                    <a:schemeClr val="tx1"/>
                                  </a:solidFill>
                                  <a:latin typeface="Cambria Math" panose="02040503050406030204" pitchFamily="18" charset="0"/>
                                </a:rPr>
                                <m:t>𝑁</m:t>
                              </m:r>
                            </m:sub>
                          </m:sSub>
                        </m:den>
                      </m:f>
                    </m:oMath>
                  </m:oMathPara>
                </a14:m>
                <a:endParaRPr lang="en-US" sz="2800" dirty="0">
                  <a:solidFill>
                    <a:schemeClr val="tx1"/>
                  </a:solidFill>
                </a:endParaRPr>
              </a:p>
            </p:txBody>
          </p:sp>
        </mc:Choice>
        <mc:Fallback xmlns="">
          <p:sp>
            <p:nvSpPr>
              <p:cNvPr id="11" name="Rettangolo 10">
                <a:extLst>
                  <a:ext uri="{FF2B5EF4-FFF2-40B4-BE49-F238E27FC236}">
                    <a16:creationId xmlns:a16="http://schemas.microsoft.com/office/drawing/2014/main" id="{7BE5C853-F0E8-22F7-608D-A832C6DD4A42}"/>
                  </a:ext>
                </a:extLst>
              </p:cNvPr>
              <p:cNvSpPr>
                <a:spLocks noRot="1" noChangeAspect="1" noMove="1" noResize="1" noEditPoints="1" noAdjustHandles="1" noChangeArrowheads="1" noChangeShapeType="1" noTextEdit="1"/>
              </p:cNvSpPr>
              <p:nvPr/>
            </p:nvSpPr>
            <p:spPr>
              <a:xfrm>
                <a:off x="6951951" y="5037982"/>
                <a:ext cx="4913984" cy="1185143"/>
              </a:xfrm>
              <a:prstGeom prst="rect">
                <a:avLst/>
              </a:prstGeom>
              <a:blipFill>
                <a:blip r:embed="rId3"/>
                <a:stretch>
                  <a:fillRect/>
                </a:stretch>
              </a:blipFill>
              <a:ln>
                <a:noFill/>
              </a:ln>
              <a:effectLst>
                <a:outerShdw blurRad="50800" dist="38100" dir="2700000" algn="tl" rotWithShape="0">
                  <a:prstClr val="black">
                    <a:alpha val="40000"/>
                  </a:prstClr>
                </a:outerShdw>
              </a:effectLst>
            </p:spPr>
            <p:txBody>
              <a:bodyPr/>
              <a:lstStyle/>
              <a:p>
                <a:r>
                  <a:rPr lang="it-IT">
                    <a:noFill/>
                  </a:rPr>
                  <a:t> </a:t>
                </a:r>
              </a:p>
            </p:txBody>
          </p:sp>
        </mc:Fallback>
      </mc:AlternateContent>
    </p:spTree>
    <p:extLst>
      <p:ext uri="{BB962C8B-B14F-4D97-AF65-F5344CB8AC3E}">
        <p14:creationId xmlns:p14="http://schemas.microsoft.com/office/powerpoint/2010/main" val="25898179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6</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p>
            <a:r>
              <a:rPr lang="it-IT"/>
              <a:t>Use Case 1: AI </a:t>
            </a:r>
            <a:r>
              <a:rPr lang="it-IT" dirty="0"/>
              <a:t>for </a:t>
            </a:r>
            <a:r>
              <a:rPr lang="it-IT" dirty="0" err="1"/>
              <a:t>Sentiment</a:t>
            </a:r>
            <a:r>
              <a:rPr lang="it-IT" dirty="0"/>
              <a:t> Analysis</a:t>
            </a:r>
          </a:p>
        </p:txBody>
      </p:sp>
      <p:sp>
        <p:nvSpPr>
          <p:cNvPr id="7" name="Titolo 1">
            <a:extLst>
              <a:ext uri="{FF2B5EF4-FFF2-40B4-BE49-F238E27FC236}">
                <a16:creationId xmlns:a16="http://schemas.microsoft.com/office/drawing/2014/main" id="{BF8C2BC0-F031-5BBD-EDA8-B0479B2A2EFE}"/>
              </a:ext>
            </a:extLst>
          </p:cNvPr>
          <p:cNvSpPr txBox="1">
            <a:spLocks/>
          </p:cNvSpPr>
          <p:nvPr/>
        </p:nvSpPr>
        <p:spPr bwMode="auto">
          <a:xfrm>
            <a:off x="3958934" y="1220841"/>
            <a:ext cx="10515600"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lvl1pPr algn="l" defTabSz="457200" rtl="0" fontAlgn="base">
              <a:lnSpc>
                <a:spcPts val="3000"/>
              </a:lnSpc>
              <a:spcBef>
                <a:spcPct val="0"/>
              </a:spcBef>
              <a:spcAft>
                <a:spcPct val="0"/>
              </a:spcAft>
              <a:defRPr sz="2800" b="1" kern="1200" cap="none" baseline="0">
                <a:solidFill>
                  <a:srgbClr val="595959"/>
                </a:solidFill>
                <a:latin typeface="Arial" panose="020B0604020202020204" pitchFamily="34" charset="0"/>
                <a:ea typeface="+mj-ea"/>
                <a:cs typeface="Arial" panose="020B0604020202020204" pitchFamily="34" charset="0"/>
              </a:defRPr>
            </a:lvl1pPr>
            <a:lvl2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2pPr>
            <a:lvl3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3pPr>
            <a:lvl4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4pPr>
            <a:lvl5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smtClean="0">
                <a:latin typeface="Verdana Pro Cond Light" panose="020B0306030504040204" pitchFamily="34" charset="0"/>
              </a:rPr>
              <a:t>The proposed Index (DL-SMEI)</a:t>
            </a:r>
            <a:endParaRPr lang="en-US" dirty="0">
              <a:latin typeface="Verdana Pro Cond Light" panose="020B0306030504040204" pitchFamily="34" charset="0"/>
            </a:endParaRPr>
          </a:p>
        </p:txBody>
      </p:sp>
      <p:pic>
        <p:nvPicPr>
          <p:cNvPr id="9" name="Immagine 8">
            <a:extLst>
              <a:ext uri="{FF2B5EF4-FFF2-40B4-BE49-F238E27FC236}">
                <a16:creationId xmlns:a16="http://schemas.microsoft.com/office/drawing/2014/main" id="{366BC692-E5C3-9C47-A936-397E86B4E4D9}"/>
              </a:ext>
            </a:extLst>
          </p:cNvPr>
          <p:cNvPicPr>
            <a:picLocks noChangeAspect="1"/>
          </p:cNvPicPr>
          <p:nvPr/>
        </p:nvPicPr>
        <p:blipFill>
          <a:blip r:embed="rId3"/>
          <a:stretch>
            <a:fillRect/>
          </a:stretch>
        </p:blipFill>
        <p:spPr>
          <a:xfrm>
            <a:off x="273269" y="1681015"/>
            <a:ext cx="11645462" cy="3635992"/>
          </a:xfrm>
          <a:prstGeom prst="rect">
            <a:avLst/>
          </a:prstGeom>
          <a:effectLst>
            <a:outerShdw blurRad="50800" dist="38100" dir="5400000" algn="t" rotWithShape="0">
              <a:prstClr val="black">
                <a:alpha val="69000"/>
              </a:prstClr>
            </a:outerShdw>
          </a:effectLst>
        </p:spPr>
      </p:pic>
      <p:cxnSp>
        <p:nvCxnSpPr>
          <p:cNvPr id="10" name="Connettore diritto 9">
            <a:extLst>
              <a:ext uri="{FF2B5EF4-FFF2-40B4-BE49-F238E27FC236}">
                <a16:creationId xmlns:a16="http://schemas.microsoft.com/office/drawing/2014/main" id="{B7367086-932C-15DC-8E39-C6992614F79A}"/>
              </a:ext>
            </a:extLst>
          </p:cNvPr>
          <p:cNvCxnSpPr>
            <a:cxnSpLocks/>
          </p:cNvCxnSpPr>
          <p:nvPr/>
        </p:nvCxnSpPr>
        <p:spPr>
          <a:xfrm>
            <a:off x="5717628" y="1831920"/>
            <a:ext cx="0" cy="2782122"/>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54BC8C19-948C-5AA2-9775-F1079C940678}"/>
              </a:ext>
            </a:extLst>
          </p:cNvPr>
          <p:cNvSpPr txBox="1"/>
          <p:nvPr/>
        </p:nvSpPr>
        <p:spPr>
          <a:xfrm>
            <a:off x="1932707" y="5531110"/>
            <a:ext cx="2026227" cy="584775"/>
          </a:xfrm>
          <a:prstGeom prst="rect">
            <a:avLst/>
          </a:prstGeom>
          <a:noFill/>
        </p:spPr>
        <p:txBody>
          <a:bodyPr wrap="square" rtlCol="0">
            <a:spAutoFit/>
          </a:bodyPr>
          <a:lstStyle/>
          <a:p>
            <a:pPr algn="ctr"/>
            <a:r>
              <a:rPr lang="it-IT" sz="3200" dirty="0"/>
              <a:t>-0.157</a:t>
            </a:r>
            <a:endParaRPr lang="en-GB" sz="3200" dirty="0"/>
          </a:p>
        </p:txBody>
      </p:sp>
      <p:sp>
        <p:nvSpPr>
          <p:cNvPr id="12" name="CasellaDiTesto 11">
            <a:extLst>
              <a:ext uri="{FF2B5EF4-FFF2-40B4-BE49-F238E27FC236}">
                <a16:creationId xmlns:a16="http://schemas.microsoft.com/office/drawing/2014/main" id="{254A55E0-021D-D433-2BFF-15665CBBA29D}"/>
              </a:ext>
            </a:extLst>
          </p:cNvPr>
          <p:cNvSpPr txBox="1"/>
          <p:nvPr/>
        </p:nvSpPr>
        <p:spPr>
          <a:xfrm>
            <a:off x="6338873" y="5531108"/>
            <a:ext cx="2026227" cy="584775"/>
          </a:xfrm>
          <a:prstGeom prst="rect">
            <a:avLst/>
          </a:prstGeom>
          <a:noFill/>
        </p:spPr>
        <p:txBody>
          <a:bodyPr wrap="square" rtlCol="0">
            <a:spAutoFit/>
          </a:bodyPr>
          <a:lstStyle/>
          <a:p>
            <a:pPr algn="ctr"/>
            <a:r>
              <a:rPr lang="it-IT" sz="3200" dirty="0"/>
              <a:t>-0.260</a:t>
            </a:r>
            <a:endParaRPr lang="en-GB" sz="3200" dirty="0"/>
          </a:p>
        </p:txBody>
      </p:sp>
      <p:sp>
        <p:nvSpPr>
          <p:cNvPr id="13" name="CasellaDiTesto 12">
            <a:extLst>
              <a:ext uri="{FF2B5EF4-FFF2-40B4-BE49-F238E27FC236}">
                <a16:creationId xmlns:a16="http://schemas.microsoft.com/office/drawing/2014/main" id="{EE513466-75DA-E32A-0357-22FE2D41A91E}"/>
              </a:ext>
            </a:extLst>
          </p:cNvPr>
          <p:cNvSpPr txBox="1"/>
          <p:nvPr/>
        </p:nvSpPr>
        <p:spPr>
          <a:xfrm>
            <a:off x="9327573" y="5531108"/>
            <a:ext cx="2026227" cy="584775"/>
          </a:xfrm>
          <a:prstGeom prst="rect">
            <a:avLst/>
          </a:prstGeom>
          <a:noFill/>
        </p:spPr>
        <p:txBody>
          <a:bodyPr wrap="square" rtlCol="0">
            <a:spAutoFit/>
          </a:bodyPr>
          <a:lstStyle/>
          <a:p>
            <a:pPr algn="ctr"/>
            <a:r>
              <a:rPr lang="it-IT" sz="3200" dirty="0"/>
              <a:t>-0.190</a:t>
            </a:r>
            <a:endParaRPr lang="en-GB" sz="3200" dirty="0"/>
          </a:p>
        </p:txBody>
      </p:sp>
      <p:sp>
        <p:nvSpPr>
          <p:cNvPr id="15" name="CasellaDiTesto 14">
            <a:extLst>
              <a:ext uri="{FF2B5EF4-FFF2-40B4-BE49-F238E27FC236}">
                <a16:creationId xmlns:a16="http://schemas.microsoft.com/office/drawing/2014/main" id="{1A5CB396-1E93-DAEB-3515-B51AABAE1FBB}"/>
              </a:ext>
            </a:extLst>
          </p:cNvPr>
          <p:cNvSpPr txBox="1"/>
          <p:nvPr/>
        </p:nvSpPr>
        <p:spPr>
          <a:xfrm>
            <a:off x="6424452" y="1852940"/>
            <a:ext cx="1618586" cy="954107"/>
          </a:xfrm>
          <a:prstGeom prst="rect">
            <a:avLst/>
          </a:prstGeom>
          <a:solidFill>
            <a:srgbClr val="FF0000"/>
          </a:solidFill>
        </p:spPr>
        <p:txBody>
          <a:bodyPr wrap="square" rtlCol="0">
            <a:spAutoFit/>
          </a:bodyPr>
          <a:lstStyle/>
          <a:p>
            <a:pPr algn="ctr"/>
            <a:r>
              <a:rPr lang="it-IT" sz="2800" dirty="0">
                <a:solidFill>
                  <a:schemeClr val="bg1"/>
                </a:solidFill>
              </a:rPr>
              <a:t>+ 10.3% </a:t>
            </a:r>
            <a:r>
              <a:rPr lang="it-IT" sz="2800" dirty="0" err="1">
                <a:solidFill>
                  <a:schemeClr val="bg1"/>
                </a:solidFill>
              </a:rPr>
              <a:t>negatives</a:t>
            </a:r>
            <a:endParaRPr lang="en-GB" sz="2800" dirty="0">
              <a:solidFill>
                <a:schemeClr val="bg1"/>
              </a:solidFill>
            </a:endParaRPr>
          </a:p>
        </p:txBody>
      </p:sp>
      <p:cxnSp>
        <p:nvCxnSpPr>
          <p:cNvPr id="16" name="Connettore diritto 15">
            <a:extLst>
              <a:ext uri="{FF2B5EF4-FFF2-40B4-BE49-F238E27FC236}">
                <a16:creationId xmlns:a16="http://schemas.microsoft.com/office/drawing/2014/main" id="{649326F7-FFEC-81C7-834F-44C49E4544A8}"/>
              </a:ext>
            </a:extLst>
          </p:cNvPr>
          <p:cNvCxnSpPr>
            <a:cxnSpLocks/>
          </p:cNvCxnSpPr>
          <p:nvPr/>
        </p:nvCxnSpPr>
        <p:spPr>
          <a:xfrm>
            <a:off x="8981089" y="1831920"/>
            <a:ext cx="0" cy="2782122"/>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7" name="Connettore diritto 16">
            <a:extLst>
              <a:ext uri="{FF2B5EF4-FFF2-40B4-BE49-F238E27FC236}">
                <a16:creationId xmlns:a16="http://schemas.microsoft.com/office/drawing/2014/main" id="{3EF92848-EBB1-E0B3-4780-537F51E5E8BB}"/>
              </a:ext>
            </a:extLst>
          </p:cNvPr>
          <p:cNvCxnSpPr>
            <a:cxnSpLocks/>
          </p:cNvCxnSpPr>
          <p:nvPr/>
        </p:nvCxnSpPr>
        <p:spPr>
          <a:xfrm>
            <a:off x="5717628" y="5358137"/>
            <a:ext cx="0" cy="905802"/>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643585BB-2668-D448-0A4D-099863545951}"/>
              </a:ext>
            </a:extLst>
          </p:cNvPr>
          <p:cNvCxnSpPr>
            <a:cxnSpLocks/>
          </p:cNvCxnSpPr>
          <p:nvPr/>
        </p:nvCxnSpPr>
        <p:spPr>
          <a:xfrm>
            <a:off x="8986345" y="5317007"/>
            <a:ext cx="0" cy="946932"/>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99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7</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p>
            <a:r>
              <a:rPr lang="it-IT"/>
              <a:t>Use Case 1: AI </a:t>
            </a:r>
            <a:r>
              <a:rPr lang="it-IT" dirty="0"/>
              <a:t>for </a:t>
            </a:r>
            <a:r>
              <a:rPr lang="it-IT" dirty="0" err="1"/>
              <a:t>Sentiment</a:t>
            </a:r>
            <a:r>
              <a:rPr lang="it-IT" dirty="0"/>
              <a:t> Analysis</a:t>
            </a:r>
          </a:p>
        </p:txBody>
      </p:sp>
      <p:pic>
        <p:nvPicPr>
          <p:cNvPr id="7" name="Segnaposto contenuto 10">
            <a:extLst>
              <a:ext uri="{FF2B5EF4-FFF2-40B4-BE49-F238E27FC236}">
                <a16:creationId xmlns:a16="http://schemas.microsoft.com/office/drawing/2014/main" id="{CABC55B4-8351-E9F3-E765-F2B1385ED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685445" y="1264024"/>
            <a:ext cx="2926388" cy="1463194"/>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Segnaposto contenuto 12">
            <a:extLst>
              <a:ext uri="{FF2B5EF4-FFF2-40B4-BE49-F238E27FC236}">
                <a16:creationId xmlns:a16="http://schemas.microsoft.com/office/drawing/2014/main" id="{081FA3EE-CE47-C45A-680F-EA0B259980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3048794"/>
            <a:ext cx="2753833" cy="1376917"/>
          </a:xfrm>
          <a:prstGeom prst="rect">
            <a:avLst/>
          </a:prstGeom>
          <a:effectLst>
            <a:outerShdw blurRad="50800" dist="38100" dir="2700000" algn="tl" rotWithShape="0">
              <a:prstClr val="black">
                <a:alpha val="40000"/>
              </a:prstClr>
            </a:outerShdw>
          </a:effectLst>
        </p:spPr>
      </p:pic>
      <p:pic>
        <p:nvPicPr>
          <p:cNvPr id="10" name="Immagine 9">
            <a:extLst>
              <a:ext uri="{FF2B5EF4-FFF2-40B4-BE49-F238E27FC236}">
                <a16:creationId xmlns:a16="http://schemas.microsoft.com/office/drawing/2014/main" id="{5206DB3F-14A3-4769-ACC4-28DAA3B6D5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0" y="4747287"/>
            <a:ext cx="2754132" cy="1377066"/>
          </a:xfrm>
          <a:prstGeom prst="rect">
            <a:avLst/>
          </a:prstGeom>
          <a:effectLst>
            <a:outerShdw blurRad="50800" dist="38100" dir="2700000" algn="tl" rotWithShape="0">
              <a:prstClr val="black">
                <a:alpha val="40000"/>
              </a:prstClr>
            </a:outerShdw>
          </a:effectLst>
        </p:spPr>
      </p:pic>
      <p:sp>
        <p:nvSpPr>
          <p:cNvPr id="11" name="CasellaDiTesto 10">
            <a:extLst>
              <a:ext uri="{FF2B5EF4-FFF2-40B4-BE49-F238E27FC236}">
                <a16:creationId xmlns:a16="http://schemas.microsoft.com/office/drawing/2014/main" id="{F4B86926-EE2B-A2B9-8106-78F94021BB79}"/>
              </a:ext>
            </a:extLst>
          </p:cNvPr>
          <p:cNvSpPr txBox="1"/>
          <p:nvPr/>
        </p:nvSpPr>
        <p:spPr>
          <a:xfrm>
            <a:off x="1856509" y="1715522"/>
            <a:ext cx="3809999" cy="578882"/>
          </a:xfrm>
          <a:prstGeom prst="roundRect">
            <a:avLst/>
          </a:prstGeom>
          <a:noFill/>
          <a:ln w="19050">
            <a:solidFill>
              <a:srgbClr val="91C2F3"/>
            </a:solidFill>
          </a:ln>
        </p:spPr>
        <p:txBody>
          <a:bodyPr wrap="square" rtlCol="0">
            <a:spAutoFit/>
          </a:bodyPr>
          <a:lstStyle/>
          <a:p>
            <a:pPr algn="ctr"/>
            <a:r>
              <a:rPr lang="it-IT" sz="2800" dirty="0"/>
              <a:t>1</a:t>
            </a:r>
            <a:r>
              <a:rPr lang="it-IT" sz="2800" baseline="30000" dirty="0"/>
              <a:t>st</a:t>
            </a:r>
            <a:r>
              <a:rPr lang="it-IT" sz="2800" dirty="0"/>
              <a:t> </a:t>
            </a:r>
            <a:r>
              <a:rPr lang="it-IT" sz="2800" dirty="0" err="1"/>
              <a:t>January</a:t>
            </a:r>
            <a:r>
              <a:rPr lang="it-IT" sz="2800" dirty="0"/>
              <a:t> – 7</a:t>
            </a:r>
            <a:r>
              <a:rPr lang="it-IT" sz="2800" baseline="30000" dirty="0"/>
              <a:t>th</a:t>
            </a:r>
            <a:r>
              <a:rPr lang="it-IT" sz="2800" dirty="0"/>
              <a:t> March</a:t>
            </a:r>
            <a:endParaRPr lang="en-GB" sz="2800" dirty="0"/>
          </a:p>
        </p:txBody>
      </p:sp>
      <p:sp>
        <p:nvSpPr>
          <p:cNvPr id="12" name="CasellaDiTesto 11">
            <a:extLst>
              <a:ext uri="{FF2B5EF4-FFF2-40B4-BE49-F238E27FC236}">
                <a16:creationId xmlns:a16="http://schemas.microsoft.com/office/drawing/2014/main" id="{6B876AD0-9063-A5F8-5C2F-A68AE7E719D3}"/>
              </a:ext>
            </a:extLst>
          </p:cNvPr>
          <p:cNvSpPr txBox="1"/>
          <p:nvPr/>
        </p:nvSpPr>
        <p:spPr>
          <a:xfrm>
            <a:off x="1856509" y="3392488"/>
            <a:ext cx="3810000" cy="578882"/>
          </a:xfrm>
          <a:prstGeom prst="roundRect">
            <a:avLst/>
          </a:prstGeom>
          <a:noFill/>
          <a:ln w="19050">
            <a:solidFill>
              <a:srgbClr val="91C2F3"/>
            </a:solidFill>
          </a:ln>
        </p:spPr>
        <p:txBody>
          <a:bodyPr wrap="square" rtlCol="0">
            <a:spAutoFit/>
          </a:bodyPr>
          <a:lstStyle/>
          <a:p>
            <a:pPr algn="ctr"/>
            <a:r>
              <a:rPr lang="it-IT" sz="2800" dirty="0"/>
              <a:t>8</a:t>
            </a:r>
            <a:r>
              <a:rPr lang="it-IT" sz="2800" baseline="30000" dirty="0"/>
              <a:t>th</a:t>
            </a:r>
            <a:r>
              <a:rPr lang="it-IT" sz="2800" dirty="0"/>
              <a:t> March – 21</a:t>
            </a:r>
            <a:r>
              <a:rPr lang="it-IT" sz="2800" baseline="30000" dirty="0"/>
              <a:t>st</a:t>
            </a:r>
            <a:r>
              <a:rPr lang="it-IT" sz="2800" dirty="0"/>
              <a:t> April</a:t>
            </a:r>
            <a:endParaRPr lang="en-GB" sz="2800" dirty="0"/>
          </a:p>
        </p:txBody>
      </p:sp>
      <p:sp>
        <p:nvSpPr>
          <p:cNvPr id="13" name="CasellaDiTesto 12">
            <a:extLst>
              <a:ext uri="{FF2B5EF4-FFF2-40B4-BE49-F238E27FC236}">
                <a16:creationId xmlns:a16="http://schemas.microsoft.com/office/drawing/2014/main" id="{F03E905E-A823-2370-8D62-65449219A714}"/>
              </a:ext>
            </a:extLst>
          </p:cNvPr>
          <p:cNvSpPr txBox="1"/>
          <p:nvPr/>
        </p:nvSpPr>
        <p:spPr>
          <a:xfrm>
            <a:off x="1856510" y="5088137"/>
            <a:ext cx="3810000" cy="578882"/>
          </a:xfrm>
          <a:prstGeom prst="roundRect">
            <a:avLst/>
          </a:prstGeom>
          <a:noFill/>
          <a:ln w="19050">
            <a:solidFill>
              <a:srgbClr val="91C2F3"/>
            </a:solidFill>
          </a:ln>
        </p:spPr>
        <p:txBody>
          <a:bodyPr wrap="square" rtlCol="0">
            <a:spAutoFit/>
          </a:bodyPr>
          <a:lstStyle/>
          <a:p>
            <a:pPr algn="ctr"/>
            <a:r>
              <a:rPr lang="it-IT" sz="2800" dirty="0"/>
              <a:t>22</a:t>
            </a:r>
            <a:r>
              <a:rPr lang="it-IT" sz="2800" baseline="30000" dirty="0"/>
              <a:t>nd</a:t>
            </a:r>
            <a:r>
              <a:rPr lang="it-IT" sz="2800" dirty="0"/>
              <a:t> April – 31</a:t>
            </a:r>
            <a:r>
              <a:rPr lang="it-IT" sz="2800" baseline="30000" dirty="0"/>
              <a:t>st</a:t>
            </a:r>
            <a:r>
              <a:rPr lang="it-IT" sz="2800" dirty="0"/>
              <a:t> </a:t>
            </a:r>
            <a:r>
              <a:rPr lang="it-IT" sz="2800" dirty="0" err="1"/>
              <a:t>May</a:t>
            </a:r>
            <a:endParaRPr lang="en-GB" sz="2800" dirty="0"/>
          </a:p>
        </p:txBody>
      </p:sp>
      <p:sp>
        <p:nvSpPr>
          <p:cNvPr id="15" name="Freccia a destra 14">
            <a:extLst>
              <a:ext uri="{FF2B5EF4-FFF2-40B4-BE49-F238E27FC236}">
                <a16:creationId xmlns:a16="http://schemas.microsoft.com/office/drawing/2014/main" id="{882C9C44-200B-1056-BF1D-89AEA85A2900}"/>
              </a:ext>
            </a:extLst>
          </p:cNvPr>
          <p:cNvSpPr/>
          <p:nvPr/>
        </p:nvSpPr>
        <p:spPr>
          <a:xfrm>
            <a:off x="159328" y="3353269"/>
            <a:ext cx="1101436" cy="57888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3908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8</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p>
            <a:r>
              <a:rPr lang="it-IT"/>
              <a:t>Use Case 1: AI </a:t>
            </a:r>
            <a:r>
              <a:rPr lang="it-IT" dirty="0"/>
              <a:t>for </a:t>
            </a:r>
            <a:r>
              <a:rPr lang="it-IT" dirty="0" err="1"/>
              <a:t>Sentiment</a:t>
            </a:r>
            <a:r>
              <a:rPr lang="it-IT" dirty="0"/>
              <a:t> Analysis</a:t>
            </a:r>
          </a:p>
        </p:txBody>
      </p:sp>
      <p:sp>
        <p:nvSpPr>
          <p:cNvPr id="7" name="Titolo 1">
            <a:extLst>
              <a:ext uri="{FF2B5EF4-FFF2-40B4-BE49-F238E27FC236}">
                <a16:creationId xmlns:a16="http://schemas.microsoft.com/office/drawing/2014/main" id="{AC535419-DA45-302E-F865-3FB7E80368C8}"/>
              </a:ext>
            </a:extLst>
          </p:cNvPr>
          <p:cNvSpPr txBox="1">
            <a:spLocks/>
          </p:cNvSpPr>
          <p:nvPr/>
        </p:nvSpPr>
        <p:spPr bwMode="auto">
          <a:xfrm>
            <a:off x="323469" y="1362421"/>
            <a:ext cx="12192000" cy="765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normAutofit/>
          </a:bodyPr>
          <a:lstStyle>
            <a:lvl1pPr algn="l" defTabSz="457200" rtl="0" fontAlgn="base">
              <a:lnSpc>
                <a:spcPts val="3000"/>
              </a:lnSpc>
              <a:spcBef>
                <a:spcPct val="0"/>
              </a:spcBef>
              <a:spcAft>
                <a:spcPct val="0"/>
              </a:spcAft>
              <a:defRPr sz="2800" b="1" kern="1200" cap="none" baseline="0">
                <a:solidFill>
                  <a:srgbClr val="595959"/>
                </a:solidFill>
                <a:latin typeface="Arial" panose="020B0604020202020204" pitchFamily="34" charset="0"/>
                <a:ea typeface="+mj-ea"/>
                <a:cs typeface="Arial" panose="020B0604020202020204" pitchFamily="34" charset="0"/>
              </a:defRPr>
            </a:lvl1pPr>
            <a:lvl2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2pPr>
            <a:lvl3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3pPr>
            <a:lvl4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4pPr>
            <a:lvl5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sz="4000" smtClean="0"/>
              <a:t>Focus on second period (</a:t>
            </a:r>
            <a:r>
              <a:rPr lang="it-IT" sz="4000" smtClean="0"/>
              <a:t>8</a:t>
            </a:r>
            <a:r>
              <a:rPr lang="it-IT" sz="4000" baseline="30000" smtClean="0"/>
              <a:t>th</a:t>
            </a:r>
            <a:r>
              <a:rPr lang="it-IT" sz="4000" smtClean="0"/>
              <a:t> March – 21</a:t>
            </a:r>
            <a:r>
              <a:rPr lang="it-IT" sz="4000" baseline="30000" smtClean="0"/>
              <a:t>st</a:t>
            </a:r>
            <a:r>
              <a:rPr lang="it-IT" sz="4000" smtClean="0"/>
              <a:t> April)</a:t>
            </a:r>
            <a:r>
              <a:rPr lang="en-US" sz="4000" smtClean="0"/>
              <a:t> </a:t>
            </a:r>
            <a:endParaRPr lang="en-US" sz="4000" dirty="0"/>
          </a:p>
        </p:txBody>
      </p:sp>
      <p:sp>
        <p:nvSpPr>
          <p:cNvPr id="9" name="Segnaposto testo 2">
            <a:extLst>
              <a:ext uri="{FF2B5EF4-FFF2-40B4-BE49-F238E27FC236}">
                <a16:creationId xmlns:a16="http://schemas.microsoft.com/office/drawing/2014/main" id="{B825D873-162B-BCA8-CAFA-BA6E4EC7F9D6}"/>
              </a:ext>
            </a:extLst>
          </p:cNvPr>
          <p:cNvSpPr>
            <a:spLocks noGrp="1"/>
          </p:cNvSpPr>
          <p:nvPr>
            <p:ph type="body" idx="1"/>
          </p:nvPr>
        </p:nvSpPr>
        <p:spPr>
          <a:xfrm>
            <a:off x="806788" y="2605501"/>
            <a:ext cx="5157787" cy="563251"/>
          </a:xfrm>
          <a:prstGeom prst="roundRect">
            <a:avLst/>
          </a:prstGeom>
          <a:noFill/>
          <a:ln w="25400">
            <a:solidFill>
              <a:srgbClr val="92D050"/>
            </a:solidFill>
          </a:ln>
        </p:spPr>
        <p:txBody>
          <a:bodyPr>
            <a:normAutofit/>
          </a:bodyPr>
          <a:lstStyle/>
          <a:p>
            <a:pPr algn="ctr"/>
            <a:r>
              <a:rPr lang="it-IT" sz="3200" b="0" dirty="0">
                <a:solidFill>
                  <a:srgbClr val="92D050"/>
                </a:solidFill>
              </a:rPr>
              <a:t>Positive words</a:t>
            </a:r>
            <a:endParaRPr lang="en-GB" sz="3200" b="0" dirty="0">
              <a:solidFill>
                <a:srgbClr val="92D050"/>
              </a:solidFill>
            </a:endParaRPr>
          </a:p>
        </p:txBody>
      </p:sp>
      <p:pic>
        <p:nvPicPr>
          <p:cNvPr id="10" name="Segnaposto contenuto 5">
            <a:extLst>
              <a:ext uri="{FF2B5EF4-FFF2-40B4-BE49-F238E27FC236}">
                <a16:creationId xmlns:a16="http://schemas.microsoft.com/office/drawing/2014/main" id="{ABF576B9-0987-D48C-64CC-78B3889724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73" y="3378741"/>
            <a:ext cx="5293016" cy="2745088"/>
          </a:xfrm>
          <a:prstGeom prst="rect">
            <a:avLst/>
          </a:prstGeom>
          <a:effectLst>
            <a:outerShdw blurRad="50800" dist="38100" dir="5400000" algn="t" rotWithShape="0">
              <a:prstClr val="black">
                <a:alpha val="40000"/>
              </a:prstClr>
            </a:outerShdw>
          </a:effectLst>
        </p:spPr>
      </p:pic>
      <p:sp>
        <p:nvSpPr>
          <p:cNvPr id="11" name="Segnaposto testo 3">
            <a:extLst>
              <a:ext uri="{FF2B5EF4-FFF2-40B4-BE49-F238E27FC236}">
                <a16:creationId xmlns:a16="http://schemas.microsoft.com/office/drawing/2014/main" id="{95CB7CEC-133A-3A8D-A050-2DF1DE41FFC1}"/>
              </a:ext>
            </a:extLst>
          </p:cNvPr>
          <p:cNvSpPr txBox="1">
            <a:spLocks/>
          </p:cNvSpPr>
          <p:nvPr/>
        </p:nvSpPr>
        <p:spPr>
          <a:xfrm>
            <a:off x="6848959" y="2605502"/>
            <a:ext cx="5183188" cy="563251"/>
          </a:xfrm>
          <a:prstGeom prst="roundRect">
            <a:avLst/>
          </a:prstGeom>
          <a:solidFill>
            <a:schemeClr val="bg1"/>
          </a:solidFill>
          <a:ln w="25400">
            <a:solidFill>
              <a:srgbClr val="FF0000"/>
            </a:solidFill>
          </a:ln>
        </p:spPr>
        <p:txBody>
          <a:bodyPr vert="horz" lIns="91440" tIns="45720" rIns="91440" bIns="45720" rtlCol="0" anchor="b">
            <a:normAutofit fontScale="92500" lnSpcReduction="10000"/>
          </a:bodyPr>
          <a:lstStyle>
            <a:lvl1pPr algn="l" defTabSz="457200" rtl="0" fontAlgn="t">
              <a:spcBef>
                <a:spcPct val="0"/>
              </a:spcBef>
              <a:spcAft>
                <a:spcPts val="1200"/>
              </a:spcAft>
              <a:buClr>
                <a:srgbClr val="CC2A2A"/>
              </a:buClr>
              <a:buSzPct val="100000"/>
              <a:defRPr kern="1200">
                <a:solidFill>
                  <a:schemeClr val="tx2"/>
                </a:solidFill>
                <a:latin typeface="Arial" panose="020B0604020202020204" pitchFamily="34" charset="0"/>
                <a:ea typeface="+mn-ea"/>
                <a:cs typeface="Arial" panose="020B0604020202020204" pitchFamily="34" charset="0"/>
              </a:defRPr>
            </a:lvl1pPr>
            <a:lvl2pPr marL="323850" algn="l" defTabSz="457200" rtl="0" fontAlgn="base">
              <a:spcBef>
                <a:spcPct val="20000"/>
              </a:spcBef>
              <a:spcAft>
                <a:spcPts val="600"/>
              </a:spcAft>
              <a:buClr>
                <a:srgbClr val="CC2A2A"/>
              </a:buClr>
              <a:buSzPct val="100000"/>
              <a:defRPr sz="1600" kern="1200">
                <a:solidFill>
                  <a:schemeClr val="tx2"/>
                </a:solidFill>
                <a:latin typeface="Arial" panose="020B0604020202020204" pitchFamily="34" charset="0"/>
                <a:ea typeface="+mn-ea"/>
                <a:cs typeface="Arial" panose="020B0604020202020204" pitchFamily="34" charset="0"/>
              </a:defRPr>
            </a:lvl2pPr>
            <a:lvl3pPr marL="628650" algn="l" defTabSz="457200" rtl="0" fontAlgn="base">
              <a:spcBef>
                <a:spcPct val="20000"/>
              </a:spcBef>
              <a:spcAft>
                <a:spcPts val="600"/>
              </a:spcAft>
              <a:buClr>
                <a:srgbClr val="CC2A2A"/>
              </a:buClr>
              <a:buSzPct val="100000"/>
              <a:defRPr sz="1400" kern="1200">
                <a:solidFill>
                  <a:schemeClr val="tx2"/>
                </a:solidFill>
                <a:latin typeface="Arial" panose="020B0604020202020204" pitchFamily="34" charset="0"/>
                <a:ea typeface="+mn-ea"/>
                <a:cs typeface="Arial" panose="020B0604020202020204" pitchFamily="34" charset="0"/>
              </a:defRPr>
            </a:lvl3pPr>
            <a:lvl4pPr marL="1006475"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4pPr>
            <a:lvl5pPr marL="1366838"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ctr" eaLnBrk="1" hangingPunct="1"/>
            <a:r>
              <a:rPr lang="it-IT" sz="3200" smtClean="0">
                <a:solidFill>
                  <a:srgbClr val="FF0000"/>
                </a:solidFill>
              </a:rPr>
              <a:t>Negative words</a:t>
            </a:r>
            <a:endParaRPr lang="en-GB" sz="3200" dirty="0">
              <a:solidFill>
                <a:srgbClr val="FF0000"/>
              </a:solidFill>
            </a:endParaRPr>
          </a:p>
        </p:txBody>
      </p:sp>
      <p:pic>
        <p:nvPicPr>
          <p:cNvPr id="12" name="Segnaposto contenuto 7">
            <a:extLst>
              <a:ext uri="{FF2B5EF4-FFF2-40B4-BE49-F238E27FC236}">
                <a16:creationId xmlns:a16="http://schemas.microsoft.com/office/drawing/2014/main" id="{2976904D-78C2-3440-06DB-712D3BFA95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4316" y="3378741"/>
            <a:ext cx="4433310" cy="229922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72944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9</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p>
            <a:r>
              <a:rPr lang="it-IT"/>
              <a:t>Use Case 1: AI </a:t>
            </a:r>
            <a:r>
              <a:rPr lang="it-IT" dirty="0"/>
              <a:t>for </a:t>
            </a:r>
            <a:r>
              <a:rPr lang="it-IT" dirty="0" err="1"/>
              <a:t>Sentiment</a:t>
            </a:r>
            <a:r>
              <a:rPr lang="it-IT" dirty="0"/>
              <a:t> Analysis</a:t>
            </a:r>
          </a:p>
        </p:txBody>
      </p:sp>
      <p:sp>
        <p:nvSpPr>
          <p:cNvPr id="7" name="Titolo 1">
            <a:extLst>
              <a:ext uri="{FF2B5EF4-FFF2-40B4-BE49-F238E27FC236}">
                <a16:creationId xmlns:a16="http://schemas.microsoft.com/office/drawing/2014/main" id="{BF8C2BC0-F031-5BBD-EDA8-B0479B2A2EFE}"/>
              </a:ext>
            </a:extLst>
          </p:cNvPr>
          <p:cNvSpPr txBox="1">
            <a:spLocks/>
          </p:cNvSpPr>
          <p:nvPr/>
        </p:nvSpPr>
        <p:spPr bwMode="auto">
          <a:xfrm>
            <a:off x="435203" y="1482906"/>
            <a:ext cx="112045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spAutoFit/>
          </a:bodyPr>
          <a:lstStyle>
            <a:lvl1pPr algn="l" defTabSz="457200" rtl="0" fontAlgn="base">
              <a:lnSpc>
                <a:spcPts val="3000"/>
              </a:lnSpc>
              <a:spcBef>
                <a:spcPct val="0"/>
              </a:spcBef>
              <a:spcAft>
                <a:spcPct val="0"/>
              </a:spcAft>
              <a:defRPr sz="2800" b="1" kern="1200" cap="none" baseline="0">
                <a:solidFill>
                  <a:srgbClr val="595959"/>
                </a:solidFill>
                <a:latin typeface="Arial" panose="020B0604020202020204" pitchFamily="34" charset="0"/>
                <a:ea typeface="+mj-ea"/>
                <a:cs typeface="Arial" panose="020B0604020202020204" pitchFamily="34" charset="0"/>
              </a:defRPr>
            </a:lvl1pPr>
            <a:lvl2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2pPr>
            <a:lvl3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3pPr>
            <a:lvl4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4pPr>
            <a:lvl5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en-US" smtClean="0"/>
              <a:t>Maximum and Minimum points</a:t>
            </a:r>
            <a:endParaRPr lang="en-US" dirty="0"/>
          </a:p>
        </p:txBody>
      </p:sp>
      <p:pic>
        <p:nvPicPr>
          <p:cNvPr id="9" name="Immagine 8">
            <a:extLst>
              <a:ext uri="{FF2B5EF4-FFF2-40B4-BE49-F238E27FC236}">
                <a16:creationId xmlns:a16="http://schemas.microsoft.com/office/drawing/2014/main" id="{83E822C2-0960-A425-033B-C27573942EFB}"/>
              </a:ext>
            </a:extLst>
          </p:cNvPr>
          <p:cNvPicPr>
            <a:picLocks noChangeAspect="1"/>
          </p:cNvPicPr>
          <p:nvPr/>
        </p:nvPicPr>
        <p:blipFill>
          <a:blip r:embed="rId3"/>
          <a:stretch>
            <a:fillRect/>
          </a:stretch>
        </p:blipFill>
        <p:spPr>
          <a:xfrm>
            <a:off x="308203" y="2233795"/>
            <a:ext cx="11430000" cy="3568720"/>
          </a:xfrm>
          <a:prstGeom prst="rect">
            <a:avLst/>
          </a:prstGeom>
          <a:effectLst>
            <a:outerShdw blurRad="50800" dist="38100" dir="5400000" algn="t" rotWithShape="0">
              <a:prstClr val="black">
                <a:alpha val="40000"/>
              </a:prstClr>
            </a:outerShdw>
          </a:effectLst>
        </p:spPr>
      </p:pic>
      <p:sp>
        <p:nvSpPr>
          <p:cNvPr id="10" name="Connettore 9">
            <a:extLst>
              <a:ext uri="{FF2B5EF4-FFF2-40B4-BE49-F238E27FC236}">
                <a16:creationId xmlns:a16="http://schemas.microsoft.com/office/drawing/2014/main" id="{9D0BB5FB-525D-7C15-E579-9D4C27E496BB}"/>
              </a:ext>
            </a:extLst>
          </p:cNvPr>
          <p:cNvSpPr/>
          <p:nvPr/>
        </p:nvSpPr>
        <p:spPr>
          <a:xfrm>
            <a:off x="5185003" y="2038867"/>
            <a:ext cx="671945" cy="675940"/>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onnettore 10">
            <a:extLst>
              <a:ext uri="{FF2B5EF4-FFF2-40B4-BE49-F238E27FC236}">
                <a16:creationId xmlns:a16="http://schemas.microsoft.com/office/drawing/2014/main" id="{324BE8B9-2303-B09A-126D-1189270EF206}"/>
              </a:ext>
            </a:extLst>
          </p:cNvPr>
          <p:cNvSpPr/>
          <p:nvPr/>
        </p:nvSpPr>
        <p:spPr>
          <a:xfrm>
            <a:off x="7809364" y="4626459"/>
            <a:ext cx="671945" cy="675940"/>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onnettore 11">
            <a:extLst>
              <a:ext uri="{FF2B5EF4-FFF2-40B4-BE49-F238E27FC236}">
                <a16:creationId xmlns:a16="http://schemas.microsoft.com/office/drawing/2014/main" id="{E3728B44-328F-0A1E-5BBD-0A1B00BC0164}"/>
              </a:ext>
            </a:extLst>
          </p:cNvPr>
          <p:cNvSpPr/>
          <p:nvPr/>
        </p:nvSpPr>
        <p:spPr>
          <a:xfrm>
            <a:off x="613003" y="2038867"/>
            <a:ext cx="671945" cy="675940"/>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3408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theme/theme1.xml><?xml version="1.0" encoding="utf-8"?>
<a:theme xmlns:a="http://schemas.openxmlformats.org/drawingml/2006/main" name="elenco puntato">
  <a:themeElements>
    <a:clrScheme name="Gradazioni di grigio">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63DC0D574C2C4BAADE7BDE2CC7A3EA" ma:contentTypeVersion="15" ma:contentTypeDescription="Create a new document." ma:contentTypeScope="" ma:versionID="6b638efe44edcf0a5a126cd5379eee9c">
  <xsd:schema xmlns:xsd="http://www.w3.org/2001/XMLSchema" xmlns:xs="http://www.w3.org/2001/XMLSchema" xmlns:p="http://schemas.microsoft.com/office/2006/metadata/properties" xmlns:ns3="c6bb7392-db91-43db-9b6a-d40b95d0671e" xmlns:ns4="c78848ff-9278-4b5b-81db-3b67e3af0c37" targetNamespace="http://schemas.microsoft.com/office/2006/metadata/properties" ma:root="true" ma:fieldsID="b2309f5116cf8d5bab44f87576b28789" ns3:_="" ns4:_="">
    <xsd:import namespace="c6bb7392-db91-43db-9b6a-d40b95d0671e"/>
    <xsd:import namespace="c78848ff-9278-4b5b-81db-3b67e3af0c37"/>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bb7392-db91-43db-9b6a-d40b95d0671e"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8848ff-9278-4b5b-81db-3b67e3af0c37"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c6bb7392-db91-43db-9b6a-d40b95d0671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C54BE70-97EF-43E3-807B-70C460B874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6bb7392-db91-43db-9b6a-d40b95d0671e"/>
    <ds:schemaRef ds:uri="c78848ff-9278-4b5b-81db-3b67e3af0c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F378BC-F4D0-4510-B4EC-07B6EFE18CF8}">
  <ds:schemaRefs>
    <ds:schemaRef ds:uri="http://schemas.microsoft.com/office/2006/metadata/properties"/>
    <ds:schemaRef ds:uri="http://purl.org/dc/elements/1.1/"/>
    <ds:schemaRef ds:uri="c78848ff-9278-4b5b-81db-3b67e3af0c37"/>
    <ds:schemaRef ds:uri="http://purl.org/dc/dcmitype/"/>
    <ds:schemaRef ds:uri="http://schemas.microsoft.com/office/2006/documentManagement/types"/>
    <ds:schemaRef ds:uri="http://schemas.microsoft.com/office/infopath/2007/PartnerControls"/>
    <ds:schemaRef ds:uri="http://www.w3.org/XML/1998/namespace"/>
    <ds:schemaRef ds:uri="c6bb7392-db91-43db-9b6a-d40b95d0671e"/>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BD9C238D-4D5C-4783-820B-4854DCE45D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11829</TotalTime>
  <Words>2782</Words>
  <Application>Microsoft Office PowerPoint</Application>
  <PresentationFormat>Widescreen</PresentationFormat>
  <Paragraphs>267</Paragraphs>
  <Slides>29</Slides>
  <Notes>29</Notes>
  <HiddenSlides>0</HiddenSlides>
  <MMClips>0</MMClips>
  <ScaleCrop>false</ScaleCrop>
  <HeadingPairs>
    <vt:vector size="8" baseType="variant">
      <vt:variant>
        <vt:lpstr>Caratteri utilizzati</vt:lpstr>
      </vt:variant>
      <vt:variant>
        <vt:i4>13</vt:i4>
      </vt:variant>
      <vt:variant>
        <vt:lpstr>Tema</vt:lpstr>
      </vt:variant>
      <vt:variant>
        <vt:i4>1</vt:i4>
      </vt:variant>
      <vt:variant>
        <vt:lpstr>Server OLE incorporati</vt:lpstr>
      </vt:variant>
      <vt:variant>
        <vt:i4>1</vt:i4>
      </vt:variant>
      <vt:variant>
        <vt:lpstr>Titoli diapositive</vt:lpstr>
      </vt:variant>
      <vt:variant>
        <vt:i4>29</vt:i4>
      </vt:variant>
    </vt:vector>
  </HeadingPairs>
  <TitlesOfParts>
    <vt:vector size="44" baseType="lpstr">
      <vt:lpstr>Arial</vt:lpstr>
      <vt:lpstr>Arial Narrow</vt:lpstr>
      <vt:lpstr>Calibri</vt:lpstr>
      <vt:lpstr>Cambria Math</vt:lpstr>
      <vt:lpstr>Century Schoolbook</vt:lpstr>
      <vt:lpstr>Courier New</vt:lpstr>
      <vt:lpstr>DejaVu Sans</vt:lpstr>
      <vt:lpstr>Gill Sans MT</vt:lpstr>
      <vt:lpstr>Times New Roman</vt:lpstr>
      <vt:lpstr>Trebuchet MS</vt:lpstr>
      <vt:lpstr>Verdana Pro Cond Light</vt:lpstr>
      <vt:lpstr>Wingdings</vt:lpstr>
      <vt:lpstr>Wingdings 2</vt:lpstr>
      <vt:lpstr>elenco puntato</vt:lpstr>
      <vt:lpstr>Equation</vt:lpstr>
      <vt:lpstr> Artificial Intelligence as a driver for Innovation in Official Statistics Francesco Pugliese, Central Directorate for Methodology and Design of Statistical Processes, Istat  ARTIFICIAL INTELLIGENCE AND OFFICIAL STATISTICS: THE NEW FRONTIER OF INNOVATION Caserta | 12 November 2025 | University of Campania “Luigi Vanvitelli” | Department of Mathematics and Physics | Abramo Lincoln Street, 5 QUINDICESIMA GIORNATA ITALIANA DELLA STATISTICA    </vt:lpstr>
      <vt:lpstr>Use Case 1: AI for Sentiment Analysis</vt:lpstr>
      <vt:lpstr>Use Case 1: AI for Sentiment Analysis</vt:lpstr>
      <vt:lpstr>Use Case 1: AI for Sentiment Analysis</vt:lpstr>
      <vt:lpstr>Use Case 1: AI for Sentiment Analysis</vt:lpstr>
      <vt:lpstr>Use Case 1: AI for Sentiment Analysis</vt:lpstr>
      <vt:lpstr>Use Case 1: AI for Sentiment Analysis</vt:lpstr>
      <vt:lpstr>Use Case 1: AI for Sentiment Analysis</vt:lpstr>
      <vt:lpstr>Use Case 1: AI for Sentiment Analysis</vt:lpstr>
      <vt:lpstr>Use Case 1: AI for Sentiment Analysis</vt:lpstr>
      <vt:lpstr>Use Case 2: AI for Land Cover</vt:lpstr>
      <vt:lpstr>Use Case 2: AI for Land Cover (</vt:lpstr>
      <vt:lpstr>Use Case 2: AI for Land Cover</vt:lpstr>
      <vt:lpstr>Use Case 2: AI for Land Cover</vt:lpstr>
      <vt:lpstr>Use Case 2: AI for Land Cover</vt:lpstr>
      <vt:lpstr>Use Case 3: AI for the generation of Synthetic Data</vt:lpstr>
      <vt:lpstr>Use Case 3: AI for the generation of Synthetic Data</vt:lpstr>
      <vt:lpstr>Use Case 3: AI for the generation of Synthetic Data</vt:lpstr>
      <vt:lpstr>Use Case 3: AI for the generation of Synthetic Data</vt:lpstr>
      <vt:lpstr>Use Case 4: AI for the automatic classification of Causes of Death</vt:lpstr>
      <vt:lpstr>Use Case 4: AI for the automatic classification of Causes of Death</vt:lpstr>
      <vt:lpstr>Use Case 4: AI for the automatic classification of Causes of Death</vt:lpstr>
      <vt:lpstr>Use Case 4: AI for the automatic classification of Causes of Death</vt:lpstr>
      <vt:lpstr>Use Case 4: AI for the automatic classification of Causes of Death</vt:lpstr>
      <vt:lpstr>Use Case 4: AI for the automatic classification of Causes of Death</vt:lpstr>
      <vt:lpstr>Use Case 4: AI for the automatic classification of Causes of Death</vt:lpstr>
      <vt:lpstr>Use Case 4: AI for the automatic classification of Causes of Death</vt:lpstr>
      <vt:lpstr>References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PresentazioneStandard</dc:title>
  <dc:creator>Bruna Tabanella</dc:creator>
  <cp:lastModifiedBy>Francesco</cp:lastModifiedBy>
  <cp:revision>911</cp:revision>
  <dcterms:created xsi:type="dcterms:W3CDTF">2020-06-26T06:32:12Z</dcterms:created>
  <dcterms:modified xsi:type="dcterms:W3CDTF">2025-11-12T00:10:28Z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0x0101000363DC0D574C2C4BAADE7BDE2CC7A3EA</vt:lpwstr>
  </property>
  <property fmtid="{D5CDD505-2E9C-101B-9397-08002B2CF9AE}" pid="3" name="_dlc_DocIdItemGuid">
    <vt:lpwstr>11205160-d5cd-44f2-bf0d-d055913f1cd1</vt:lpwstr>
  </property>
</Properties>
</file>